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1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3" r:id="rId16"/>
    <p:sldId id="274" r:id="rId17"/>
    <p:sldId id="275" r:id="rId18"/>
    <p:sldId id="276" r:id="rId19"/>
    <p:sldId id="277" r:id="rId20"/>
    <p:sldId id="278" r:id="rId21"/>
    <p:sldId id="279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B40F6B-0D47-40FB-A1A8-A6A97BA517E3}" v="493" dt="2020-09-23T11:03:24.257"/>
    <p1510:client id="{946D8CAF-7805-4905-81B6-CFC037F5B912}" v="126" dt="2020-09-23T09:39:35.0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4" autoAdjust="0"/>
    <p:restoredTop sz="94660"/>
  </p:normalViewPr>
  <p:slideViewPr>
    <p:cSldViewPr snapToGrid="0">
      <p:cViewPr varScale="1">
        <p:scale>
          <a:sx n="73" d="100"/>
          <a:sy n="73" d="100"/>
        </p:scale>
        <p:origin x="-49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342809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3778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014039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846046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413818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603507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929647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524785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7023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98311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59524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14328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6631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61876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95008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98771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95585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621741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  <p:sldLayoutId id="214748372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.zakon.kz/document/?doc_id=1035484" TargetMode="External"/><Relationship Id="rId2" Type="http://schemas.openxmlformats.org/officeDocument/2006/relationships/hyperlink" Target="https://online.zakon.kz/document/?doc_id=1006061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.zakon.kz/document/?doc_id=39770633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.zakon.kz/document/?doc_id=39415981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.zakon.kz/document/?doc_id=33885902" TargetMode="External"/><Relationship Id="rId2" Type="http://schemas.openxmlformats.org/officeDocument/2006/relationships/hyperlink" Target="https://online.zakon.kz/document/?doc_id=39415981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.zakon.kz/document/?doc_id=37312788" TargetMode="External"/><Relationship Id="rId2" Type="http://schemas.openxmlformats.org/officeDocument/2006/relationships/hyperlink" Target="https://online.zakon.kz/document/?doc_id=3941598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.zakon.kz/document/?doc_id=1005029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.zakon.kz/document/?doc_id=36802327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.zakon.kz/document/?doc_id=36065513" TargetMode="External"/><Relationship Id="rId2" Type="http://schemas.openxmlformats.org/officeDocument/2006/relationships/hyperlink" Target="https://online.zakon.kz/document/?link_id=100502716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nline.zakon.kz/document/?doc_id=39415981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.zakon.kz/document/?doc_id=31577399" TargetMode="External"/><Relationship Id="rId7" Type="http://schemas.openxmlformats.org/officeDocument/2006/relationships/hyperlink" Target="https://online.zakon.kz/document/?doc_id=1013966" TargetMode="External"/><Relationship Id="rId2" Type="http://schemas.openxmlformats.org/officeDocument/2006/relationships/hyperlink" Target="https://online.zakon.kz/document/?doc_id=3941598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nline.zakon.kz/document/?doc_id=1011878" TargetMode="External"/><Relationship Id="rId5" Type="http://schemas.openxmlformats.org/officeDocument/2006/relationships/hyperlink" Target="https://online.zakon.kz/document/?doc_id=34329053" TargetMode="External"/><Relationship Id="rId4" Type="http://schemas.openxmlformats.org/officeDocument/2006/relationships/hyperlink" Target="https://online.zakon.kz/document/?doc_id=31575852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.zakon.kz/document/?doc_id=1012633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.zakon.kz/document/?doc_id=1012633" TargetMode="External"/><Relationship Id="rId2" Type="http://schemas.openxmlformats.org/officeDocument/2006/relationships/hyperlink" Target="https://online.zakon.kz/document/?doc_id=37312788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.zakon.kz/document/?doc_id=34329053" TargetMode="External"/><Relationship Id="rId2" Type="http://schemas.openxmlformats.org/officeDocument/2006/relationships/hyperlink" Target="https://online.zakon.kz/document/?doc_id=39415981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.zakon.kz/document/?doc_id=30364477" TargetMode="External"/><Relationship Id="rId2" Type="http://schemas.openxmlformats.org/officeDocument/2006/relationships/hyperlink" Target="https://online.zakon.kz/document/?doc_id=102075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online.zakon.kz/document/?doc_id=30085593" TargetMode="External"/><Relationship Id="rId4" Type="http://schemas.openxmlformats.org/officeDocument/2006/relationships/hyperlink" Target="https://online.zakon.kz/document/?doc_id=38259854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.zakon.kz/document/?doc_id=101263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9644" y="3085701"/>
            <a:ext cx="7197726" cy="2033276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ea typeface="+mj-lt"/>
                <a:cs typeface="+mj-lt"/>
              </a:rPr>
              <a:t>ЗАКОН</a:t>
            </a:r>
            <a:br>
              <a:rPr lang="en-US" sz="4000" b="1" dirty="0">
                <a:ea typeface="+mj-lt"/>
                <a:cs typeface="+mj-lt"/>
              </a:rPr>
            </a:br>
            <a:r>
              <a:rPr lang="en-US" sz="4000" b="1" dirty="0">
                <a:ea typeface="+mj-lt"/>
                <a:cs typeface="+mj-lt"/>
              </a:rPr>
              <a:t>РЕСПУБЛИКИ КАЗАХСТАН</a:t>
            </a:r>
            <a:br>
              <a:rPr lang="en-US" sz="4000" b="1" dirty="0">
                <a:ea typeface="+mj-lt"/>
                <a:cs typeface="+mj-lt"/>
              </a:rPr>
            </a:br>
            <a:r>
              <a:rPr lang="en-US" sz="4000" b="1" dirty="0">
                <a:ea typeface="+mj-lt"/>
                <a:cs typeface="+mj-lt"/>
              </a:rPr>
              <a:t>"О </a:t>
            </a:r>
            <a:r>
              <a:rPr lang="en-US" sz="4000" b="1" dirty="0" err="1">
                <a:ea typeface="+mj-lt"/>
                <a:cs typeface="+mj-lt"/>
              </a:rPr>
              <a:t>доступе</a:t>
            </a:r>
            <a:r>
              <a:rPr lang="en-US" sz="4000" b="1" dirty="0">
                <a:ea typeface="+mj-lt"/>
                <a:cs typeface="+mj-lt"/>
              </a:rPr>
              <a:t> к </a:t>
            </a:r>
            <a:r>
              <a:rPr lang="en-US" sz="4000" b="1" dirty="0" err="1">
                <a:ea typeface="+mj-lt"/>
                <a:cs typeface="+mj-lt"/>
              </a:rPr>
              <a:t>информации</a:t>
            </a:r>
            <a:r>
              <a:rPr lang="en-US" sz="4000" b="1" dirty="0">
                <a:ea typeface="+mj-lt"/>
                <a:cs typeface="+mj-lt"/>
              </a:rPr>
              <a:t>"</a:t>
            </a:r>
          </a:p>
        </p:txBody>
      </p:sp>
      <p:pic>
        <p:nvPicPr>
          <p:cNvPr id="5" name="Рисунок 5" descr="Изображение выглядит как сидит, деревянный, старый, коричневый&#10;&#10;Автоматически созданное описание">
            <a:extLst>
              <a:ext uri="{FF2B5EF4-FFF2-40B4-BE49-F238E27FC236}">
                <a16:creationId xmlns:a16="http://schemas.microsoft.com/office/drawing/2014/main" xmlns="" id="{46062BB7-C43C-4F81-AB82-2202981B9A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5973" y="456751"/>
            <a:ext cx="5307940" cy="27095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28632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29DA54-6FA0-46F8-A7A9-F2CE3946A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293298"/>
            <a:ext cx="10476481" cy="1456267"/>
          </a:xfrm>
        </p:spPr>
        <p:txBody>
          <a:bodyPr/>
          <a:lstStyle/>
          <a:p>
            <a:r>
              <a:rPr lang="ru-RU" b="1" dirty="0">
                <a:ea typeface="+mj-lt"/>
                <a:cs typeface="+mj-lt"/>
              </a:rPr>
              <a:t>Статья 10. Способы обеспечения доступа к информации</a:t>
            </a:r>
            <a:endParaRPr lang="ru-RU" dirty="0">
              <a:ea typeface="+mj-lt"/>
              <a:cs typeface="+mj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324D20-FE23-4F3F-951A-F3CDAF2BC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595728"/>
            <a:ext cx="10605877" cy="5101245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ru-RU" dirty="0">
                <a:ea typeface="+mn-lt"/>
                <a:cs typeface="+mn-lt"/>
              </a:rPr>
              <a:t>Доступ к информации обеспечивается следующими способами:</a:t>
            </a:r>
            <a:endParaRPr lang="ru-RU" b="1">
              <a:ea typeface="+mn-lt"/>
              <a:cs typeface="+mn-lt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ru-RU" dirty="0">
                <a:ea typeface="+mn-lt"/>
                <a:cs typeface="+mn-lt"/>
              </a:rPr>
              <a:t>1) предоставлением информации по запросу;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ru-RU" dirty="0">
                <a:ea typeface="+mn-lt"/>
                <a:cs typeface="+mn-lt"/>
              </a:rPr>
              <a:t>2) размещением информации в помещениях, занимаемых обладателями информации, и в иных отведенных для этих целей местах;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ru-RU" dirty="0">
                <a:ea typeface="+mn-lt"/>
                <a:cs typeface="+mn-lt"/>
              </a:rPr>
              <a:t>3) обеспечением доступа на заседания коллегий государственных органов в соответствии с законодательством Республики Казахстан и онлайн-трансляцией открытых заседаний Палат Парламента Республики Казахстан, в том числе совместных, местных представительных органов области, города республиканского значения, столицы и коллегий государственных органов, проводимых по итогам года, на интернет-ресурсах;</a:t>
            </a:r>
            <a:endParaRPr lang="ru-RU">
              <a:ea typeface="+mn-lt"/>
              <a:cs typeface="+mn-lt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ru-RU" dirty="0">
                <a:ea typeface="+mn-lt"/>
                <a:cs typeface="+mn-lt"/>
              </a:rPr>
              <a:t>4) заслушиванием и обсуждением отчетов руководителей центральных исполнительных органов (за исключением Министерства обороны Республики Казахстан), акимов и руководителей национальных высших учебных заведений;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ru-RU" dirty="0">
                <a:ea typeface="+mn-lt"/>
                <a:cs typeface="+mn-lt"/>
              </a:rPr>
              <a:t>5) размещением информации в средствах массовой информации;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ru-RU" dirty="0">
                <a:ea typeface="+mn-lt"/>
                <a:cs typeface="+mn-lt"/>
              </a:rPr>
              <a:t>6) размещением информации на интернет-ресурсе обладателя информации;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ru-RU" dirty="0">
                <a:ea typeface="+mn-lt"/>
                <a:cs typeface="+mn-lt"/>
              </a:rPr>
              <a:t>7) размещением информации на соответствующих компонентах веб-портала «электронного правительства»;</a:t>
            </a:r>
            <a:endParaRPr lang="ru-RU" dirty="0">
              <a:cs typeface="Calibri" panose="020F0502020204030204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ru-RU" dirty="0">
                <a:ea typeface="+mn-lt"/>
                <a:cs typeface="+mn-lt"/>
              </a:rPr>
              <a:t>8) иными способами, не запрещенными законодательством Республики Казахстан.</a:t>
            </a:r>
          </a:p>
        </p:txBody>
      </p:sp>
    </p:spTree>
    <p:extLst>
      <p:ext uri="{BB962C8B-B14F-4D97-AF65-F5344CB8AC3E}">
        <p14:creationId xmlns:p14="http://schemas.microsoft.com/office/powerpoint/2010/main" xmlns="" val="2599214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29DA54-6FA0-46F8-A7A9-F2CE3946A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329" y="-281796"/>
            <a:ext cx="10720896" cy="1456267"/>
          </a:xfrm>
        </p:spPr>
        <p:txBody>
          <a:bodyPr>
            <a:normAutofit fontScale="90000"/>
          </a:bodyPr>
          <a:lstStyle/>
          <a:p>
            <a:endParaRPr lang="ru-RU" dirty="0">
              <a:cs typeface="Calibri Light"/>
            </a:endParaRPr>
          </a:p>
          <a:p>
            <a:r>
              <a:rPr lang="ru-RU" b="1" dirty="0">
                <a:latin typeface="Calibri Light"/>
                <a:ea typeface="Times New Roman"/>
                <a:cs typeface="Times New Roman"/>
              </a:rPr>
              <a:t>Статья 11. Предоставление информации по запросу</a:t>
            </a:r>
            <a:endParaRPr lang="ru-RU" dirty="0">
              <a:latin typeface="Calibri Light"/>
              <a:ea typeface="+mj-lt"/>
              <a:cs typeface="+mj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324D20-FE23-4F3F-951A-F3CDAF2BC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501502"/>
            <a:ext cx="10835914" cy="3189057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dirty="0">
                <a:ea typeface="+mn-lt"/>
                <a:cs typeface="+mn-lt"/>
              </a:rPr>
              <a:t>1. Информация по запросу предоставляется бесплатно.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dirty="0">
                <a:ea typeface="+mn-lt"/>
                <a:cs typeface="+mn-lt"/>
              </a:rPr>
              <a:t>2. По запросу предоставляется любая информация, за исключением информации с ограниченным доступом.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dirty="0">
                <a:ea typeface="+mn-lt"/>
                <a:cs typeface="+mn-lt"/>
              </a:rPr>
              <a:t>3. Запрос должен адресоваться обладателю информации, в компетенцию которого входит предоставление запрашиваемой информации.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dirty="0">
                <a:ea typeface="+mn-lt"/>
                <a:cs typeface="+mn-lt"/>
              </a:rPr>
              <a:t>Запрос может быть представлен в устной или письменной форме, в том числе в виде электронного документа.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dirty="0">
                <a:ea typeface="+mn-lt"/>
                <a:cs typeface="+mn-lt"/>
              </a:rPr>
              <a:t>4. Пользователь информации может обращаться с устным запросом лично или по телефону.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dirty="0">
                <a:ea typeface="+mn-lt"/>
                <a:cs typeface="+mn-lt"/>
              </a:rPr>
              <a:t>Ответ на устный запрос предоставляется по следующей информации:</a:t>
            </a:r>
            <a:endParaRPr lang="ru-RU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dirty="0">
                <a:ea typeface="+mn-lt"/>
                <a:cs typeface="+mn-lt"/>
              </a:rPr>
              <a:t>1) график работы обладателя информации;</a:t>
            </a:r>
            <a:endParaRPr lang="ru-RU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dirty="0">
                <a:ea typeface="+mn-lt"/>
                <a:cs typeface="+mn-lt"/>
              </a:rPr>
              <a:t>2) почтовые адреса, адреса электронной почты и (или) интернет-ресурсов, телефоны справочных служб обладателей информации, их структурных подразделений, территориальных органов и подведомственных организаций, а также сведения об их руководителях;</a:t>
            </a:r>
            <a:endParaRPr lang="ru-RU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dirty="0">
                <a:ea typeface="+mn-lt"/>
                <a:cs typeface="+mn-lt"/>
              </a:rPr>
              <a:t>3) порядок приема физических лиц и представителей юридических лиц;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dirty="0">
                <a:ea typeface="+mn-lt"/>
                <a:cs typeface="+mn-lt"/>
              </a:rPr>
              <a:t>4) порядок рассмотрения обращений, запросов, заявлений и жалоб физических и юридических лиц;</a:t>
            </a:r>
            <a:endParaRPr lang="ru-RU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dirty="0">
                <a:ea typeface="+mn-lt"/>
                <a:cs typeface="+mn-lt"/>
              </a:rPr>
              <a:t>5) порядок оказания государственных услуг;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dirty="0">
                <a:ea typeface="+mn-lt"/>
                <a:cs typeface="+mn-lt"/>
              </a:rPr>
              <a:t>6) графики рассмотрения судебных дел;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dirty="0">
                <a:ea typeface="+mn-lt"/>
                <a:cs typeface="+mn-lt"/>
              </a:rPr>
              <a:t>7) сведения о дате и месте проведения открытых конкурсных торгов (аукционов, тендеров);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dirty="0">
                <a:ea typeface="+mn-lt"/>
                <a:cs typeface="+mn-lt"/>
              </a:rPr>
              <a:t>8) время, место созыва схода местного сообщества, собрания местного сообщества и обсуждаемые вопросы;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dirty="0">
                <a:ea typeface="+mn-lt"/>
                <a:cs typeface="+mn-lt"/>
              </a:rPr>
              <a:t>9) сведения о средствах массовой информации, учрежденных обладателем информации (при наличии);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dirty="0">
                <a:ea typeface="+mn-lt"/>
                <a:cs typeface="+mn-lt"/>
              </a:rPr>
              <a:t>10) номера телефонов для получения информации об имеющихся вакантных должностях.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dirty="0">
                <a:ea typeface="+mn-lt"/>
                <a:cs typeface="+mn-lt"/>
              </a:rPr>
              <a:t>В случае предоставления ответа на устный запрос указывается имя и должность лица, предоставившего ответ.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endParaRPr lang="ru-RU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3745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29DA54-6FA0-46F8-A7A9-F2CE3946A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7688" y="-425570"/>
            <a:ext cx="10476481" cy="1456267"/>
          </a:xfrm>
        </p:spPr>
        <p:txBody>
          <a:bodyPr vert="horz" lIns="91440" tIns="45720" rIns="91440" bIns="45720" rtlCol="0" anchor="ctr">
            <a:noAutofit/>
          </a:bodyPr>
          <a:lstStyle/>
          <a:p>
            <a:endParaRPr lang="ru-RU" dirty="0">
              <a:cs typeface="Calibri Light"/>
            </a:endParaRPr>
          </a:p>
          <a:p>
            <a:r>
              <a:rPr lang="ru-RU" sz="2800" b="1" dirty="0">
                <a:latin typeface="Calibri Light"/>
                <a:ea typeface="Times New Roman"/>
                <a:cs typeface="Times New Roman"/>
              </a:rPr>
              <a:t>Статья 11. Предоставление информации по запросу</a:t>
            </a:r>
            <a:endParaRPr lang="ru-RU" sz="2800" dirty="0">
              <a:latin typeface="Calibri Light"/>
              <a:ea typeface="+mj-lt"/>
              <a:cs typeface="+mj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324D20-FE23-4F3F-951A-F3CDAF2BC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009" y="2343351"/>
            <a:ext cx="11353498" cy="3778528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dirty="0">
                <a:ea typeface="+mn-lt"/>
                <a:cs typeface="+mn-lt"/>
              </a:rPr>
              <a:t>5. В письменном запросе указываются:</a:t>
            </a:r>
            <a:endParaRPr lang="ru-RU" dirty="0"/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dirty="0">
                <a:ea typeface="+mn-lt"/>
                <a:cs typeface="+mn-lt"/>
              </a:rPr>
              <a:t>1) фамилия, имя, отчество (если оно указано в документе, удостоверяющем личность), индивидуальный идентификационный номер физического лица, запрашивающего информацию;</a:t>
            </a: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dirty="0">
                <a:ea typeface="+mn-lt"/>
                <a:cs typeface="+mn-lt"/>
              </a:rPr>
              <a:t>2) при обращении от имени юридического лица - полное наименование юридического лица, бизнес-идентификационный номер, исходящий номер и дата, фамилия, инициалы и должность лица, подписавшего запрос.</a:t>
            </a: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dirty="0">
                <a:ea typeface="+mn-lt"/>
                <a:cs typeface="+mn-lt"/>
              </a:rPr>
              <a:t>6. Пользователю информации, непосредственно обратившемуся к обладателю информации и представившему запрос в письменной форме, выдается талон с указанием даты и времени, фамилии и инициалов лица, принявшего запрос.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dirty="0">
                <a:ea typeface="+mn-lt"/>
                <a:cs typeface="+mn-lt"/>
              </a:rPr>
              <a:t>7. Письменные запросы, поданные в порядке, установленном настоящим Законом, за исключением анонимных запросов, подлежат обязательному приему, регистрации, учету и рассмотрению.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dirty="0">
                <a:ea typeface="+mn-lt"/>
                <a:cs typeface="+mn-lt"/>
              </a:rPr>
              <a:t>8. Письменные запросы могут вноситься через представителя физического или юридического лица. Оформление представительства производится в порядке, установленном </a:t>
            </a:r>
            <a:r>
              <a:rPr lang="ru-RU" u="sng" dirty="0">
                <a:ea typeface="+mn-lt"/>
                <a:cs typeface="+mn-lt"/>
                <a:hlinkClick r:id="rId2"/>
              </a:rPr>
              <a:t>гражданским законодательством</a:t>
            </a:r>
            <a:r>
              <a:rPr lang="ru-RU" dirty="0">
                <a:ea typeface="+mn-lt"/>
                <a:cs typeface="+mn-lt"/>
              </a:rPr>
              <a:t> Республики Казахстан.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dirty="0">
                <a:ea typeface="+mn-lt"/>
                <a:cs typeface="+mn-lt"/>
              </a:rPr>
              <a:t>9. Запросы, поступившие по общедоступным информационным системам и соответствующие требованиям </a:t>
            </a:r>
            <a:r>
              <a:rPr lang="ru-RU" u="sng" dirty="0">
                <a:ea typeface="+mn-lt"/>
                <a:cs typeface="+mn-lt"/>
                <a:hlinkClick r:id="rId3"/>
              </a:rPr>
              <a:t>законодательства</a:t>
            </a:r>
            <a:r>
              <a:rPr lang="ru-RU" dirty="0">
                <a:ea typeface="+mn-lt"/>
                <a:cs typeface="+mn-lt"/>
              </a:rPr>
              <a:t> Республики Казахстан об электронном документе и электронной цифровой подписи, подлежат рассмотрению в порядке, установленном настоящим Законом.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dirty="0">
                <a:ea typeface="+mn-lt"/>
                <a:cs typeface="+mn-lt"/>
              </a:rPr>
              <a:t>10. Ответ на письменный запрос предоставляется в течение пятнадцати календарных дней со дня поступления к обладателю информации.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dirty="0">
                <a:ea typeface="+mn-lt"/>
                <a:cs typeface="+mn-lt"/>
              </a:rPr>
              <a:t>11. Письменный запрос, поступивший к обладателю информации, в компетенцию которого не входит предоставление запрашиваемой информации, в срок не позднее трех рабочих дней со дня поступления запроса, направляется соответствующему обладателю информации с одновременным уведомлением об этом пользователя информации, направившего запрос.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dirty="0">
                <a:ea typeface="+mn-lt"/>
                <a:cs typeface="+mn-lt"/>
              </a:rPr>
              <a:t>12. Ответ на письменный запрос предоставляется по выбору пользователя информации в бумажной и (или) электронной формах на языке обращения.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endParaRPr lang="ru-RU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04044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29DA54-6FA0-46F8-A7A9-F2CE3946A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8329" y="5751"/>
            <a:ext cx="10476481" cy="1456267"/>
          </a:xfrm>
        </p:spPr>
        <p:txBody>
          <a:bodyPr>
            <a:normAutofit fontScale="90000"/>
          </a:bodyPr>
          <a:lstStyle/>
          <a:p>
            <a:endParaRPr lang="ru-RU"/>
          </a:p>
          <a:p>
            <a:r>
              <a:rPr lang="ru-RU" b="1" dirty="0">
                <a:ea typeface="+mj-lt"/>
                <a:cs typeface="+mj-lt"/>
              </a:rPr>
              <a:t>Статья 12. Размещение информации в помещениях, занимаемых обладателями информации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324D20-FE23-4F3F-951A-F3CDAF2BC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009" y="1581352"/>
            <a:ext cx="11353498" cy="4540527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just">
              <a:buNone/>
            </a:pPr>
            <a:r>
              <a:rPr lang="ru-RU" dirty="0">
                <a:ea typeface="+mn-lt"/>
                <a:cs typeface="+mn-lt"/>
              </a:rPr>
              <a:t>1. Обладатели информации в занимаемых ими помещениях размещают информационные стенды и (или) другие технические средства аналогичного назначения с информацией о своей деятельности.</a:t>
            </a:r>
          </a:p>
          <a:p>
            <a:pPr algn="just">
              <a:buNone/>
            </a:pPr>
            <a:r>
              <a:rPr lang="ru-RU" dirty="0">
                <a:ea typeface="+mn-lt"/>
                <a:cs typeface="+mn-lt"/>
              </a:rPr>
              <a:t>При размещении информационных стендов и (или) других технических средств аналогичного назначения обладатели информации обязаны:</a:t>
            </a:r>
            <a:endParaRPr lang="ru-RU" dirty="0"/>
          </a:p>
          <a:p>
            <a:pPr algn="just">
              <a:buNone/>
            </a:pPr>
            <a:r>
              <a:rPr lang="ru-RU" dirty="0">
                <a:ea typeface="+mn-lt"/>
                <a:cs typeface="+mn-lt"/>
              </a:rPr>
              <a:t>обеспечить круглосуточный свободный доступ к ним;</a:t>
            </a:r>
            <a:endParaRPr lang="ru-RU" dirty="0"/>
          </a:p>
          <a:p>
            <a:pPr algn="just">
              <a:buNone/>
            </a:pPr>
            <a:r>
              <a:rPr lang="ru-RU" dirty="0">
                <a:ea typeface="+mn-lt"/>
                <a:cs typeface="+mn-lt"/>
              </a:rPr>
              <a:t>создать условия свободного доступа к ним инвалидов.</a:t>
            </a:r>
          </a:p>
          <a:p>
            <a:pPr algn="just">
              <a:buNone/>
            </a:pPr>
            <a:r>
              <a:rPr lang="ru-RU" dirty="0">
                <a:ea typeface="+mn-lt"/>
                <a:cs typeface="+mn-lt"/>
              </a:rPr>
              <a:t>2. Информация, указанная в пункте 1 настоящей статьи, содержит:</a:t>
            </a:r>
            <a:endParaRPr lang="ru-RU" dirty="0"/>
          </a:p>
          <a:p>
            <a:pPr algn="just">
              <a:buNone/>
            </a:pPr>
            <a:r>
              <a:rPr lang="ru-RU" dirty="0">
                <a:ea typeface="+mn-lt"/>
                <a:cs typeface="+mn-lt"/>
              </a:rPr>
              <a:t>1) порядок работы обладателя информации, включая порядок приема физических лиц и представителей юридических лиц;</a:t>
            </a:r>
            <a:endParaRPr lang="ru-RU" dirty="0"/>
          </a:p>
          <a:p>
            <a:pPr algn="just">
              <a:buNone/>
            </a:pPr>
            <a:r>
              <a:rPr lang="ru-RU" dirty="0">
                <a:ea typeface="+mn-lt"/>
                <a:cs typeface="+mn-lt"/>
              </a:rPr>
              <a:t>2) условия и порядок получения информации;</a:t>
            </a:r>
            <a:endParaRPr lang="ru-RU" dirty="0"/>
          </a:p>
          <a:p>
            <a:pPr algn="just">
              <a:buNone/>
            </a:pPr>
            <a:r>
              <a:rPr lang="ru-RU" dirty="0">
                <a:ea typeface="+mn-lt"/>
                <a:cs typeface="+mn-lt"/>
              </a:rPr>
              <a:t>3) иные сведения.</a:t>
            </a:r>
          </a:p>
        </p:txBody>
      </p:sp>
    </p:spTree>
    <p:extLst>
      <p:ext uri="{BB962C8B-B14F-4D97-AF65-F5344CB8AC3E}">
        <p14:creationId xmlns:p14="http://schemas.microsoft.com/office/powerpoint/2010/main" xmlns="" val="26080770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324D20-FE23-4F3F-951A-F3CDAF2BC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009" y="517429"/>
            <a:ext cx="11353498" cy="6150789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just">
              <a:buNone/>
            </a:pPr>
            <a:r>
              <a:rPr lang="ru-RU" sz="2400" b="1" dirty="0">
                <a:ea typeface="+mn-lt"/>
                <a:cs typeface="+mn-lt"/>
              </a:rPr>
              <a:t>СТАТЬЯ 13. ОБЕСПЕЧЕНИЕ ДОСТУПА НА ЗАСЕДАНИЯ КОЛЛЕГИАЛЬНЫХ ОРГАНОВ ГОСУДАРСТВЕННЫХ ОРГАНОВ</a:t>
            </a:r>
            <a:endParaRPr lang="ru-RU" sz="2400" dirty="0"/>
          </a:p>
          <a:p>
            <a:pPr algn="just">
              <a:buNone/>
            </a:pPr>
            <a:r>
              <a:rPr lang="ru-RU" dirty="0">
                <a:ea typeface="+mn-lt"/>
                <a:cs typeface="+mn-lt"/>
              </a:rPr>
              <a:t>1. Заседания Палат Парламента Республики Казахстан, Правительства Республики Казахстан и коллегиальных органов центральных исполнительных органов и местных представительных и исполнительных органов области, города республиканского значения, столицы, района (города областного значения) Республики Казахстан являются открытыми, за исключением закрытых заседаний.</a:t>
            </a:r>
          </a:p>
          <a:p>
            <a:pPr algn="just">
              <a:buNone/>
            </a:pPr>
            <a:r>
              <a:rPr lang="ru-RU" dirty="0">
                <a:ea typeface="+mn-lt"/>
                <a:cs typeface="+mn-lt"/>
              </a:rPr>
              <a:t>Доступ пользователей информации к открытым заседаниям обеспечивается в соответствии с законодательством Республики Казахстан.</a:t>
            </a:r>
            <a:endParaRPr lang="ru-RU"/>
          </a:p>
          <a:p>
            <a:pPr algn="just">
              <a:buNone/>
            </a:pPr>
            <a:r>
              <a:rPr lang="ru-RU" dirty="0">
                <a:ea typeface="+mn-lt"/>
                <a:cs typeface="+mn-lt"/>
              </a:rPr>
              <a:t>2. Палаты Парламента Республики Казахстан, местные представительные органы области, города республиканского значения, столицы Республики Казахстан обеспечивают трансляцию открытых заседаний, а государственные органы - коллегий, проводимых по итогам года, в режиме онлайн на интернет-ресурсах.</a:t>
            </a:r>
            <a:endParaRPr lang="ru-RU">
              <a:cs typeface="Calibri"/>
            </a:endParaRPr>
          </a:p>
          <a:p>
            <a:pPr algn="just">
              <a:buNone/>
            </a:pPr>
            <a:r>
              <a:rPr lang="ru-RU" sz="2400" b="1" dirty="0">
                <a:ea typeface="+mn-lt"/>
                <a:cs typeface="+mn-lt"/>
              </a:rPr>
              <a:t>СТАТЬЯ 14. ОТЧЕТЫ РУКОВОДИТЕЛЕЙ ЦЕНТРАЛЬНЫХ ИСПОЛНИТЕЛЬНЫХ ОРГАНОВ, АКИМОВ И РУКОВОДИТЕЛЕЙ НАЦИОНАЛЬНЫХ ВЫСШИХ УЧЕБНЫХ ЗАВЕДЕНИЙ</a:t>
            </a:r>
            <a:endParaRPr lang="ru-RU" sz="2400">
              <a:cs typeface="Calibri"/>
            </a:endParaRPr>
          </a:p>
          <a:p>
            <a:pPr algn="just">
              <a:buNone/>
            </a:pPr>
            <a:r>
              <a:rPr lang="ru-RU" dirty="0">
                <a:ea typeface="+mn-lt"/>
                <a:cs typeface="+mn-lt"/>
              </a:rPr>
              <a:t>Руководители центральных исполнительных органов (за исключением Министерства обороны Республики Казахстан), акимы и руководители национальных высших учебных заведений не реже одного раза в год отчитываются перед населением о проделанной работе.</a:t>
            </a:r>
            <a:endParaRPr lang="ru-RU" dirty="0"/>
          </a:p>
          <a:p>
            <a:pPr algn="just">
              <a:buNone/>
            </a:pPr>
            <a:r>
              <a:rPr lang="ru-RU" dirty="0">
                <a:ea typeface="+mn-lt"/>
                <a:cs typeface="+mn-lt"/>
              </a:rPr>
              <a:t>Порядок проведения отчетных встреч определяется </a:t>
            </a:r>
            <a:r>
              <a:rPr lang="ru-RU" u="sng" dirty="0">
                <a:ea typeface="+mn-lt"/>
                <a:cs typeface="+mn-lt"/>
                <a:hlinkClick r:id="rId2"/>
              </a:rPr>
              <a:t>законодательством</a:t>
            </a:r>
            <a:r>
              <a:rPr lang="ru-RU" dirty="0">
                <a:ea typeface="+mn-lt"/>
                <a:cs typeface="+mn-lt"/>
              </a:rPr>
              <a:t> Республики Казахстан.</a:t>
            </a:r>
          </a:p>
          <a:p>
            <a:pPr algn="just">
              <a:buNone/>
            </a:pPr>
            <a:endParaRPr lang="ru-RU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901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324D20-FE23-4F3F-951A-F3CDAF2BC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009" y="1523844"/>
            <a:ext cx="11353498" cy="5000601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600" dirty="0">
                <a:ea typeface="+mn-lt"/>
                <a:cs typeface="+mn-lt"/>
              </a:rPr>
              <a:t>1. Обладатели информации создают интернет-ресурсы.</a:t>
            </a:r>
            <a:endParaRPr lang="ru-RU" sz="1600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600" dirty="0">
                <a:ea typeface="+mn-lt"/>
                <a:cs typeface="+mn-lt"/>
              </a:rPr>
              <a:t>2. Обладатели информации, указанные в </a:t>
            </a:r>
            <a:r>
              <a:rPr lang="ru-RU" sz="1600" u="sng" dirty="0">
                <a:ea typeface="+mn-lt"/>
                <a:cs typeface="+mn-lt"/>
                <a:hlinkClick r:id="rId2"/>
              </a:rPr>
              <a:t>подпункте 1) статьи 8</a:t>
            </a:r>
            <a:r>
              <a:rPr lang="ru-RU" sz="1600" dirty="0">
                <a:ea typeface="+mn-lt"/>
                <a:cs typeface="+mn-lt"/>
              </a:rPr>
              <a:t> настоящего Закона, размещают интернет-ресурсы на единой платформе интернет-ресурсов государственных органов.</a:t>
            </a: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600" dirty="0">
                <a:ea typeface="+mn-lt"/>
                <a:cs typeface="+mn-lt"/>
              </a:rPr>
              <a:t>3. Обладатели информации в пределах своей компетенции обязаны размещать на интернет-ресурсах:</a:t>
            </a:r>
            <a:endParaRPr lang="ru-RU" sz="1600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600" dirty="0">
                <a:ea typeface="+mn-lt"/>
                <a:cs typeface="+mn-lt"/>
              </a:rPr>
              <a:t>1) общую информацию о деятельности обладателя информации:</a:t>
            </a:r>
            <a:endParaRPr lang="ru-RU" sz="1600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600" dirty="0">
                <a:ea typeface="+mn-lt"/>
                <a:cs typeface="+mn-lt"/>
              </a:rPr>
              <a:t>организационную структуру обладателей информации, сведения об их руководителях;</a:t>
            </a:r>
            <a:endParaRPr lang="ru-RU" sz="1600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600" dirty="0">
                <a:ea typeface="+mn-lt"/>
                <a:cs typeface="+mn-lt"/>
              </a:rPr>
              <a:t>официальные новости (пресс-релизы) о деятельности обладателей информации;</a:t>
            </a:r>
            <a:endParaRPr lang="ru-RU" sz="1600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600" dirty="0">
                <a:ea typeface="+mn-lt"/>
                <a:cs typeface="+mn-lt"/>
              </a:rPr>
              <a:t>официальные календари предстоящих событий в деятельности обладателей информации;</a:t>
            </a:r>
            <a:endParaRPr lang="ru-RU" sz="1600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600" dirty="0">
                <a:ea typeface="+mn-lt"/>
                <a:cs typeface="+mn-lt"/>
              </a:rPr>
              <a:t>тексты официальных выступлений и официальных заявлений руководителей обладателей информации и их заместителей;</a:t>
            </a:r>
            <a:endParaRPr lang="ru-RU" sz="1600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600" dirty="0">
                <a:ea typeface="+mn-lt"/>
                <a:cs typeface="+mn-lt"/>
              </a:rPr>
              <a:t>сведения о государственных и отраслевых программах, концепциях, доктринах, программах и планах развития территорий, стратегических планах, стратегиях и планах развития соответствующей отрасли, проектах целевых программ и концепций;</a:t>
            </a:r>
            <a:endParaRPr lang="ru-RU" sz="1600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600" dirty="0">
                <a:ea typeface="+mn-lt"/>
                <a:cs typeface="+mn-lt"/>
              </a:rPr>
              <a:t>информацию о деятельности консультативно-совещательных органов (советов, комиссий), в которых обладатель информации является рабочим органом;</a:t>
            </a:r>
            <a:endParaRPr lang="ru-RU" sz="1600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600" dirty="0">
                <a:ea typeface="+mn-lt"/>
                <a:cs typeface="+mn-lt"/>
              </a:rPr>
              <a:t>информацию об использовании средств республиканского и местного бюджетов, Национального фонда Республики Казахстан;</a:t>
            </a:r>
            <a:endParaRPr lang="ru-RU" sz="1600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600" dirty="0">
                <a:ea typeface="+mn-lt"/>
                <a:cs typeface="+mn-lt"/>
              </a:rPr>
              <a:t>информационные сообщения об участии обладателя информации в целевых и иных программах, международном сотрудничестве;</a:t>
            </a:r>
            <a:endParaRPr lang="ru-RU" sz="1600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600" dirty="0">
                <a:ea typeface="+mn-lt"/>
                <a:cs typeface="+mn-lt"/>
              </a:rPr>
              <a:t>информационные сообщения о результатах проверок, проведенных государственным органом, его территориальными органами, органом местного самоуправления, подведомственными организациями в пределах их полномочий, а также о результатах проверок, проведенных в государственном органе, его территориальных органах, органе местного самоуправления, подведомственных организациях;</a:t>
            </a:r>
            <a:endParaRPr lang="ru-RU" sz="1600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600" dirty="0">
                <a:ea typeface="+mn-lt"/>
                <a:cs typeface="+mn-lt"/>
              </a:rPr>
              <a:t>отчеты и доклады о проделанной работе;</a:t>
            </a:r>
            <a:endParaRPr lang="ru-RU" sz="1600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600" dirty="0">
                <a:ea typeface="+mn-lt"/>
                <a:cs typeface="+mn-lt"/>
              </a:rPr>
              <a:t>итоги оценки эффективности деятельности центральных и местных исполнительных органов по реализации государственной политики;</a:t>
            </a:r>
            <a:endParaRPr lang="ru-RU" sz="1600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600" dirty="0">
                <a:ea typeface="+mn-lt"/>
                <a:cs typeface="+mn-lt"/>
              </a:rPr>
              <a:t>результаты общественного мониторинга качества оказания государственных услуг;</a:t>
            </a:r>
            <a:endParaRPr lang="ru-RU" sz="1600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600" dirty="0">
                <a:ea typeface="+mn-lt"/>
                <a:cs typeface="+mn-lt"/>
              </a:rPr>
              <a:t>2) перечень структурных подразделений обладателя информации и его подведомственных организаций, их задачи и функции, а также сведения об их руководителях;</a:t>
            </a:r>
            <a:endParaRPr lang="ru-RU" sz="1600" dirty="0">
              <a:cs typeface="Calibri" panose="020F0502020204030204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535CD8B-B6CD-4CC8-BE45-FB7F3989F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650" y="178279"/>
            <a:ext cx="10807160" cy="1211853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ru-RU" b="1" dirty="0">
                <a:latin typeface="Calibri"/>
                <a:ea typeface="+mj-lt"/>
                <a:cs typeface="Calibri"/>
              </a:rPr>
              <a:t>Статья 16. Размещение информации на интернет-ресурсах</a:t>
            </a:r>
            <a:endParaRPr lang="ru-RU" dirty="0">
              <a:ea typeface="+mj-lt"/>
              <a:cs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41487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324D20-FE23-4F3F-951A-F3CDAF2BC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009" y="1768259"/>
            <a:ext cx="11353498" cy="4899959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just">
              <a:lnSpc>
                <a:spcPct val="80000"/>
              </a:lnSpc>
              <a:buNone/>
            </a:pPr>
            <a:r>
              <a:rPr lang="ru-RU" sz="1600" dirty="0">
                <a:ea typeface="+mn-lt"/>
                <a:cs typeface="+mn-lt"/>
              </a:rPr>
              <a:t>3) перечень территориальных органов обладателя информации (при их наличии), их задачи и функции, а также сведения об их руководителях;</a:t>
            </a:r>
            <a:endParaRPr lang="ru-RU" dirty="0">
              <a:ea typeface="+mn-lt"/>
              <a:cs typeface="+mn-lt"/>
            </a:endParaRPr>
          </a:p>
          <a:p>
            <a:pPr algn="just">
              <a:lnSpc>
                <a:spcPct val="80000"/>
              </a:lnSpc>
              <a:buNone/>
            </a:pPr>
            <a:r>
              <a:rPr lang="ru-RU" sz="1600" dirty="0">
                <a:ea typeface="+mn-lt"/>
                <a:cs typeface="+mn-lt"/>
              </a:rPr>
              <a:t>4) нормативные правовые акты, регламентирующие компетенцию, полномочия, задачи и функции обладателя информации;</a:t>
            </a:r>
            <a:endParaRPr lang="ru-RU" dirty="0">
              <a:ea typeface="+mn-lt"/>
              <a:cs typeface="+mn-lt"/>
            </a:endParaRPr>
          </a:p>
          <a:p>
            <a:pPr algn="just">
              <a:lnSpc>
                <a:spcPct val="80000"/>
              </a:lnSpc>
              <a:buNone/>
            </a:pPr>
            <a:r>
              <a:rPr lang="ru-RU" sz="1600" dirty="0">
                <a:ea typeface="+mn-lt"/>
                <a:cs typeface="+mn-lt"/>
              </a:rPr>
              <a:t>5) информацию о нормотворческой деятельности обладателя информации: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buNone/>
            </a:pPr>
            <a:r>
              <a:rPr lang="ru-RU" sz="1600" dirty="0">
                <a:ea typeface="+mn-lt"/>
                <a:cs typeface="+mn-lt"/>
              </a:rPr>
              <a:t>6) информацию об информационных ресурсах и услугах: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buNone/>
            </a:pPr>
            <a:r>
              <a:rPr lang="ru-RU" sz="1600" dirty="0">
                <a:ea typeface="+mn-lt"/>
                <a:cs typeface="+mn-lt"/>
              </a:rPr>
              <a:t>7) статистическую информацию: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buNone/>
            </a:pPr>
            <a:r>
              <a:rPr lang="ru-RU" sz="1600" dirty="0">
                <a:ea typeface="+mn-lt"/>
                <a:cs typeface="+mn-lt"/>
              </a:rPr>
              <a:t>8) аналитические доклады и обзоры информационного характера о деятельности обладателя информации;</a:t>
            </a:r>
            <a:endParaRPr lang="ru-RU" dirty="0">
              <a:ea typeface="+mn-lt"/>
              <a:cs typeface="+mn-lt"/>
            </a:endParaRPr>
          </a:p>
          <a:p>
            <a:pPr algn="just">
              <a:lnSpc>
                <a:spcPct val="80000"/>
              </a:lnSpc>
              <a:buNone/>
            </a:pPr>
            <a:r>
              <a:rPr lang="ru-RU" sz="1600" dirty="0">
                <a:ea typeface="+mn-lt"/>
                <a:cs typeface="+mn-lt"/>
              </a:rPr>
              <a:t>9) заключения, экспертные оценки, рекомендации и другие аналитические материалы международных организаций по вопросам деятельности обладателей информации;</a:t>
            </a:r>
            <a:endParaRPr lang="ru-RU" dirty="0">
              <a:ea typeface="+mn-lt"/>
              <a:cs typeface="+mn-lt"/>
            </a:endParaRPr>
          </a:p>
          <a:p>
            <a:pPr algn="just">
              <a:lnSpc>
                <a:spcPct val="80000"/>
              </a:lnSpc>
              <a:buNone/>
            </a:pPr>
            <a:r>
              <a:rPr lang="ru-RU" sz="1600" dirty="0">
                <a:ea typeface="+mn-lt"/>
                <a:cs typeface="+mn-lt"/>
              </a:rPr>
              <a:t>10) информацию о порядке работы обладателя информации: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buNone/>
            </a:pPr>
            <a:r>
              <a:rPr lang="ru-RU" sz="1600" dirty="0">
                <a:ea typeface="+mn-lt"/>
                <a:cs typeface="+mn-lt"/>
              </a:rPr>
              <a:t>порядок осуществления обладателем информации разрешительных действий (лицензирование, аккредитация, регистрация и другие) (при наличии таких полномочий);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buNone/>
            </a:pPr>
            <a:r>
              <a:rPr lang="ru-RU" sz="1600" dirty="0">
                <a:ea typeface="+mn-lt"/>
                <a:cs typeface="+mn-lt"/>
              </a:rPr>
              <a:t>образцы заявлений и запросов, принимаемых обладателем информации к рассмотрению в соответствии с законами и иными нормативными правовыми актами Республики Казахстан;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buNone/>
            </a:pPr>
            <a:r>
              <a:rPr lang="ru-RU" sz="1600" dirty="0">
                <a:ea typeface="+mn-lt"/>
                <a:cs typeface="+mn-lt"/>
              </a:rPr>
              <a:t>11) информацию о проведении конкурсов, тендеров: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buNone/>
            </a:pPr>
            <a:r>
              <a:rPr lang="ru-RU" sz="1600" dirty="0">
                <a:ea typeface="+mn-lt"/>
                <a:cs typeface="+mn-lt"/>
              </a:rPr>
              <a:t>сведения об открытых конкурсных торгах (аукционах, тендерах), экспертизах и других мероприятиях и условия их проведения;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buNone/>
            </a:pPr>
            <a:r>
              <a:rPr lang="ru-RU" sz="1600" dirty="0">
                <a:ea typeface="+mn-lt"/>
                <a:cs typeface="+mn-lt"/>
              </a:rPr>
              <a:t>условия участия в них физических и юридических лиц;</a:t>
            </a:r>
            <a:endParaRPr lang="ru-RU" dirty="0">
              <a:ea typeface="+mn-lt"/>
              <a:cs typeface="+mn-lt"/>
            </a:endParaRPr>
          </a:p>
          <a:p>
            <a:pPr algn="just">
              <a:lnSpc>
                <a:spcPct val="80000"/>
              </a:lnSpc>
              <a:buNone/>
            </a:pPr>
            <a:r>
              <a:rPr lang="ru-RU" sz="1600" dirty="0">
                <a:ea typeface="+mn-lt"/>
                <a:cs typeface="+mn-lt"/>
              </a:rPr>
              <a:t>протоколы проведенных открытых конкурсных торгов (аукционов, тендеров);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endParaRPr lang="ru-RU" sz="1600" dirty="0">
              <a:cs typeface="Calibri" panose="020F0502020204030204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535CD8B-B6CD-4CC8-BE45-FB7F3989F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650" y="178279"/>
            <a:ext cx="10807160" cy="1211853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ru-RU" b="1" dirty="0">
                <a:latin typeface="Calibri"/>
                <a:ea typeface="+mj-lt"/>
                <a:cs typeface="Calibri"/>
              </a:rPr>
              <a:t>Статья 16. Размещение информации на интернет-ресурсах</a:t>
            </a:r>
            <a:endParaRPr lang="ru-RU" dirty="0">
              <a:ea typeface="+mj-lt"/>
              <a:cs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79557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324D20-FE23-4F3F-951A-F3CDAF2BC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009" y="1495089"/>
            <a:ext cx="11353498" cy="5173129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just">
              <a:buNone/>
            </a:pPr>
            <a:r>
              <a:rPr lang="ru-RU" dirty="0">
                <a:ea typeface="+mn-lt"/>
                <a:cs typeface="+mn-lt"/>
              </a:rPr>
              <a:t>12) порядок приема физических лиц и представителей юридических лиц;</a:t>
            </a:r>
          </a:p>
          <a:p>
            <a:pPr algn="just">
              <a:buNone/>
            </a:pPr>
            <a:r>
              <a:rPr lang="ru-RU" dirty="0">
                <a:ea typeface="+mn-lt"/>
                <a:cs typeface="+mn-lt"/>
              </a:rPr>
              <a:t>13) порядок рассмотрения обращений физических и юридических лиц;</a:t>
            </a:r>
          </a:p>
          <a:p>
            <a:pPr algn="just">
              <a:buNone/>
            </a:pPr>
            <a:r>
              <a:rPr lang="ru-RU" dirty="0">
                <a:ea typeface="+mn-lt"/>
                <a:cs typeface="+mn-lt"/>
              </a:rPr>
              <a:t>14) стенограммы и (или) протоколы открытых заседаний коллегиальных органов;</a:t>
            </a:r>
            <a:endParaRPr lang="ru-RU" dirty="0"/>
          </a:p>
          <a:p>
            <a:pPr algn="just">
              <a:buNone/>
            </a:pPr>
            <a:r>
              <a:rPr lang="ru-RU" dirty="0">
                <a:ea typeface="+mn-lt"/>
                <a:cs typeface="+mn-lt"/>
              </a:rPr>
              <a:t>15) данные об опросах населения, обобщение и анализ запросов на получение информации;</a:t>
            </a:r>
            <a:endParaRPr lang="ru-RU" dirty="0"/>
          </a:p>
          <a:p>
            <a:pPr algn="just">
              <a:buNone/>
            </a:pPr>
            <a:r>
              <a:rPr lang="ru-RU" dirty="0">
                <a:ea typeface="+mn-lt"/>
                <a:cs typeface="+mn-lt"/>
              </a:rPr>
              <a:t>16) наличие сервиса «Вопрос-ответ»;</a:t>
            </a:r>
            <a:endParaRPr lang="ru-RU" dirty="0"/>
          </a:p>
          <a:p>
            <a:pPr algn="just">
              <a:buNone/>
            </a:pPr>
            <a:r>
              <a:rPr lang="ru-RU" dirty="0">
                <a:ea typeface="+mn-lt"/>
                <a:cs typeface="+mn-lt"/>
              </a:rPr>
              <a:t>17) интерактивные опросы граждан;</a:t>
            </a:r>
            <a:endParaRPr lang="ru-RU" dirty="0"/>
          </a:p>
          <a:p>
            <a:pPr algn="just">
              <a:buNone/>
            </a:pPr>
            <a:r>
              <a:rPr lang="ru-RU" dirty="0">
                <a:ea typeface="+mn-lt"/>
                <a:cs typeface="+mn-lt"/>
              </a:rPr>
              <a:t>18) ленту новостей;</a:t>
            </a:r>
          </a:p>
          <a:p>
            <a:pPr algn="just">
              <a:buNone/>
            </a:pPr>
            <a:r>
              <a:rPr lang="ru-RU" dirty="0">
                <a:ea typeface="+mn-lt"/>
                <a:cs typeface="+mn-lt"/>
              </a:rPr>
              <a:t>19) почтовые адреса, адреса электронной почты, телефоны справочных служб обладателей информации, их структурных подразделений, территориальных органов и подведомственных организаций;</a:t>
            </a:r>
          </a:p>
          <a:p>
            <a:pPr algn="just">
              <a:buNone/>
            </a:pPr>
            <a:r>
              <a:rPr lang="ru-RU" dirty="0">
                <a:ea typeface="+mn-lt"/>
                <a:cs typeface="+mn-lt"/>
              </a:rPr>
              <a:t>20) информацию неоднократно (два и более раза в течение трех последовательных календарных месяцев) запрашиваемую пользователями информации;</a:t>
            </a:r>
          </a:p>
          <a:p>
            <a:pPr algn="just">
              <a:buNone/>
            </a:pPr>
            <a:r>
              <a:rPr lang="ru-RU" dirty="0">
                <a:ea typeface="+mn-lt"/>
                <a:cs typeface="+mn-lt"/>
              </a:rPr>
              <a:t>21) иную информацию, обязанность размещения которой установлена законодательством Республики Казахстан, или информацию, размещение которой обладатель информации считает необходимым.</a:t>
            </a:r>
            <a:endParaRPr lang="ru-RU" dirty="0"/>
          </a:p>
          <a:p>
            <a:pPr algn="just">
              <a:lnSpc>
                <a:spcPct val="80000"/>
              </a:lnSpc>
              <a:buNone/>
            </a:pPr>
            <a:endParaRPr lang="ru-RU" sz="1600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endParaRPr lang="ru-RU" sz="1600" dirty="0">
              <a:cs typeface="Calibri" panose="020F0502020204030204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535CD8B-B6CD-4CC8-BE45-FB7F3989F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650" y="178279"/>
            <a:ext cx="10807160" cy="1211853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ru-RU" b="1" dirty="0">
                <a:latin typeface="Calibri"/>
                <a:ea typeface="+mj-lt"/>
                <a:cs typeface="Calibri"/>
              </a:rPr>
              <a:t>Статья 16. Размещение информации на интернет-ресурсах</a:t>
            </a:r>
            <a:endParaRPr lang="ru-RU" dirty="0">
              <a:ea typeface="+mj-lt"/>
              <a:cs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11703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324D20-FE23-4F3F-951A-F3CDAF2BC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518" y="2530259"/>
            <a:ext cx="11353498" cy="3979809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just">
              <a:buNone/>
            </a:pPr>
            <a:r>
              <a:rPr lang="ru-RU" dirty="0">
                <a:ea typeface="+mn-lt"/>
                <a:cs typeface="+mn-lt"/>
              </a:rPr>
              <a:t>1. Пользователи информации могут получать и использовать информацию, размещаемую на компонентах веб-портала «электронного правительства» в соответствии с настоящим Законом, а также участвовать в ее обсуждении при условии регистрации на веб-портале «электронного правительства».</a:t>
            </a:r>
            <a:endParaRPr lang="ru-RU" dirty="0"/>
          </a:p>
          <a:p>
            <a:pPr algn="just">
              <a:buNone/>
            </a:pPr>
            <a:r>
              <a:rPr lang="ru-RU" dirty="0">
                <a:ea typeface="+mn-lt"/>
                <a:cs typeface="+mn-lt"/>
              </a:rPr>
              <a:t>2. На </a:t>
            </a:r>
            <a:r>
              <a:rPr lang="ru-RU" u="sng" dirty="0">
                <a:ea typeface="+mn-lt"/>
                <a:cs typeface="+mn-lt"/>
                <a:hlinkClick r:id="rId2"/>
              </a:rPr>
              <a:t>интернет-портале открытых данных</a:t>
            </a:r>
            <a:r>
              <a:rPr lang="ru-RU" dirty="0">
                <a:ea typeface="+mn-lt"/>
                <a:cs typeface="+mn-lt"/>
              </a:rPr>
              <a:t> обладателями информации, указанными в подпункте 1) </a:t>
            </a:r>
            <a:r>
              <a:rPr lang="ru-RU" u="sng" dirty="0">
                <a:ea typeface="+mn-lt"/>
                <a:cs typeface="+mn-lt"/>
                <a:hlinkClick r:id="rId2"/>
              </a:rPr>
              <a:t>статьи 8</a:t>
            </a:r>
            <a:r>
              <a:rPr lang="ru-RU" dirty="0">
                <a:ea typeface="+mn-lt"/>
                <a:cs typeface="+mn-lt"/>
              </a:rPr>
              <a:t> настоящего Закона, размещаются открытые данные.</a:t>
            </a:r>
            <a:endParaRPr lang="ru-RU" dirty="0"/>
          </a:p>
          <a:p>
            <a:pPr algn="just">
              <a:buNone/>
            </a:pPr>
            <a:r>
              <a:rPr lang="ru-RU" u="sng" dirty="0">
                <a:ea typeface="+mn-lt"/>
                <a:cs typeface="+mn-lt"/>
                <a:hlinkClick r:id="rId3"/>
              </a:rPr>
              <a:t>Уполномоченный орган в сфере информатизации</a:t>
            </a:r>
            <a:r>
              <a:rPr lang="ru-RU" dirty="0">
                <a:ea typeface="+mn-lt"/>
                <a:cs typeface="+mn-lt"/>
              </a:rPr>
              <a:t> вправе запрашивать открытые данные у обладателей информации для размещения на интернет-портале открытых данных по результатам опроса общественного мнения на веб-портале «электронного правительства» о потребностях населения Республики Казахстан в открытых данных.</a:t>
            </a:r>
            <a:endParaRPr lang="ru-RU" dirty="0"/>
          </a:p>
          <a:p>
            <a:pPr algn="just">
              <a:buNone/>
            </a:pPr>
            <a:r>
              <a:rPr lang="ru-RU" dirty="0">
                <a:ea typeface="+mn-lt"/>
                <a:cs typeface="+mn-lt"/>
              </a:rPr>
              <a:t>Обладатели информации вправе также размещать информацию на интернет-портале открытых данных по собственной инициативе.</a:t>
            </a:r>
            <a:endParaRPr lang="ru-RU" dirty="0"/>
          </a:p>
          <a:p>
            <a:pPr algn="just">
              <a:buNone/>
            </a:pPr>
            <a:r>
              <a:rPr lang="ru-RU" dirty="0">
                <a:ea typeface="+mn-lt"/>
                <a:cs typeface="+mn-lt"/>
              </a:rPr>
              <a:t>Размещение информации на интернет-портале открытых данных осуществляется в порядке, установленном </a:t>
            </a:r>
            <a:r>
              <a:rPr lang="ru-RU" u="sng" dirty="0">
                <a:ea typeface="+mn-lt"/>
                <a:cs typeface="+mn-lt"/>
                <a:hlinkClick r:id="rId3"/>
              </a:rPr>
              <a:t>законодательством</a:t>
            </a:r>
            <a:r>
              <a:rPr lang="ru-RU" dirty="0">
                <a:ea typeface="+mn-lt"/>
                <a:cs typeface="+mn-lt"/>
              </a:rPr>
              <a:t> Республики Казахстан в сфере информатизации.</a:t>
            </a:r>
          </a:p>
          <a:p>
            <a:pPr algn="just">
              <a:buNone/>
            </a:pPr>
            <a:endParaRPr lang="ru-RU" dirty="0">
              <a:cs typeface="Calibri"/>
            </a:endParaRPr>
          </a:p>
          <a:p>
            <a:pPr algn="just">
              <a:lnSpc>
                <a:spcPct val="80000"/>
              </a:lnSpc>
              <a:buNone/>
            </a:pPr>
            <a:endParaRPr lang="ru-RU" sz="1600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endParaRPr lang="ru-RU" sz="1600" dirty="0">
              <a:cs typeface="Calibri" panose="020F0502020204030204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535CD8B-B6CD-4CC8-BE45-FB7F3989F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178" y="523336"/>
            <a:ext cx="10807160" cy="1413136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ru-RU" b="1" dirty="0">
                <a:ea typeface="+mj-lt"/>
                <a:cs typeface="+mj-lt"/>
              </a:rPr>
              <a:t>Статья 17. Размещение информации на веб-портале «электронного правительства»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633275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324D20-FE23-4F3F-951A-F3CDAF2BC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009" y="3090976"/>
            <a:ext cx="11353498" cy="3347205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just">
              <a:lnSpc>
                <a:spcPct val="80000"/>
              </a:lnSpc>
              <a:buNone/>
            </a:pPr>
            <a:r>
              <a:rPr lang="ru-RU" dirty="0">
                <a:ea typeface="+mn-lt"/>
                <a:cs typeface="+mn-lt"/>
              </a:rPr>
              <a:t>3. На </a:t>
            </a:r>
            <a:r>
              <a:rPr lang="ru-RU" u="sng" dirty="0">
                <a:ea typeface="+mn-lt"/>
                <a:cs typeface="+mn-lt"/>
                <a:hlinkClick r:id="rId2"/>
              </a:rPr>
              <a:t>интернет-портале открытых бюджетов</a:t>
            </a:r>
            <a:r>
              <a:rPr lang="ru-RU" dirty="0">
                <a:ea typeface="+mn-lt"/>
                <a:cs typeface="+mn-lt"/>
              </a:rPr>
              <a:t> обладателями информации, указанными в подпункте 1) </a:t>
            </a:r>
            <a:r>
              <a:rPr lang="ru-RU" u="sng" dirty="0">
                <a:ea typeface="+mn-lt"/>
                <a:cs typeface="+mn-lt"/>
                <a:hlinkClick r:id="rId2"/>
              </a:rPr>
              <a:t>статьи 8</a:t>
            </a:r>
            <a:r>
              <a:rPr lang="ru-RU" dirty="0">
                <a:ea typeface="+mn-lt"/>
                <a:cs typeface="+mn-lt"/>
              </a:rPr>
              <a:t> настоящего Закона, размещается бюджетная отчетность, консолидированная финансовая отчетность, результаты государственного аудита и финансового контроля, а также проводится публичное обсуждение проектов бюджетных программ и отчетов о реализации бюджетных программ.</a:t>
            </a:r>
            <a:endParaRPr lang="ru-RU"/>
          </a:p>
          <a:p>
            <a:pPr algn="just">
              <a:lnSpc>
                <a:spcPct val="80000"/>
              </a:lnSpc>
              <a:buNone/>
            </a:pPr>
            <a:r>
              <a:rPr lang="ru-RU" dirty="0">
                <a:ea typeface="+mn-lt"/>
                <a:cs typeface="+mn-lt"/>
              </a:rPr>
              <a:t>4. На </a:t>
            </a:r>
            <a:r>
              <a:rPr lang="ru-RU" u="sng" dirty="0">
                <a:ea typeface="+mn-lt"/>
                <a:cs typeface="+mn-lt"/>
                <a:hlinkClick r:id="rId2"/>
              </a:rPr>
              <a:t>интернет-портале открытых нормативных правовых актов</a:t>
            </a:r>
            <a:r>
              <a:rPr lang="ru-RU" dirty="0">
                <a:ea typeface="+mn-lt"/>
                <a:cs typeface="+mn-lt"/>
              </a:rPr>
              <a:t> государственными органами-разработчиками проектов нормативных правовых актов до направления на согласование в заинтересованные государственные органы для публичного обсуждения размещаются проекты </a:t>
            </a:r>
            <a:r>
              <a:rPr lang="ru-RU" u="sng" dirty="0">
                <a:ea typeface="+mn-lt"/>
                <a:cs typeface="+mn-lt"/>
                <a:hlinkClick r:id="rId3"/>
              </a:rPr>
              <a:t>концепций законопроектов</a:t>
            </a:r>
            <a:r>
              <a:rPr lang="ru-RU" dirty="0">
                <a:ea typeface="+mn-lt"/>
                <a:cs typeface="+mn-lt"/>
              </a:rPr>
              <a:t> и нормативных правовых актов вместе с пояснительными записками и сравнительными таблицами к ним (в случаях внесения изменений и (или) дополнений в законодательные акты). Отчеты по результатам публичного обсуждения также размещаются на интернет-портале открытых нормативных правовых актов.</a:t>
            </a:r>
          </a:p>
          <a:p>
            <a:pPr algn="just">
              <a:lnSpc>
                <a:spcPct val="80000"/>
              </a:lnSpc>
              <a:buNone/>
            </a:pPr>
            <a:r>
              <a:rPr lang="ru-RU" dirty="0">
                <a:ea typeface="+mn-lt"/>
                <a:cs typeface="+mn-lt"/>
              </a:rPr>
              <a:t>5. На </a:t>
            </a:r>
            <a:r>
              <a:rPr lang="ru-RU" u="sng" dirty="0">
                <a:ea typeface="+mn-lt"/>
                <a:cs typeface="+mn-lt"/>
                <a:hlinkClick r:id="rId2"/>
              </a:rPr>
              <a:t>интернет-портале оценки эффективности деятельности государственных органов</a:t>
            </a:r>
            <a:r>
              <a:rPr lang="ru-RU" dirty="0">
                <a:ea typeface="+mn-lt"/>
                <a:cs typeface="+mn-lt"/>
              </a:rPr>
              <a:t> обладателями информации, указанными в подпункте 1) </a:t>
            </a:r>
            <a:r>
              <a:rPr lang="ru-RU" u="sng" dirty="0">
                <a:ea typeface="+mn-lt"/>
                <a:cs typeface="+mn-lt"/>
                <a:hlinkClick r:id="rId2"/>
              </a:rPr>
              <a:t>статьи 8</a:t>
            </a:r>
            <a:r>
              <a:rPr lang="ru-RU" dirty="0">
                <a:ea typeface="+mn-lt"/>
                <a:cs typeface="+mn-lt"/>
              </a:rPr>
              <a:t> настоящего Закона, в пределах своей компетенции размещаются информация об оценке деятельности государственных органов, отчеты о достижении целевых индикаторов стратегических планов и программ развития территорий, а также проводится публичное обсуждение деятельности государственных органов.</a:t>
            </a:r>
          </a:p>
          <a:p>
            <a:pPr algn="just">
              <a:lnSpc>
                <a:spcPct val="80000"/>
              </a:lnSpc>
              <a:buNone/>
            </a:pPr>
            <a:endParaRPr lang="ru-RU" dirty="0">
              <a:ea typeface="+mn-lt"/>
              <a:cs typeface="+mn-lt"/>
            </a:endParaRPr>
          </a:p>
          <a:p>
            <a:pPr algn="just">
              <a:lnSpc>
                <a:spcPct val="80000"/>
              </a:lnSpc>
              <a:buNone/>
            </a:pPr>
            <a:endParaRPr lang="ru-RU" dirty="0">
              <a:ea typeface="+mn-lt"/>
              <a:cs typeface="+mn-lt"/>
            </a:endParaRPr>
          </a:p>
          <a:p>
            <a:pPr algn="just">
              <a:lnSpc>
                <a:spcPct val="80000"/>
              </a:lnSpc>
              <a:buNone/>
            </a:pPr>
            <a:endParaRPr lang="ru-RU" dirty="0">
              <a:cs typeface="Calibri"/>
            </a:endParaRPr>
          </a:p>
          <a:p>
            <a:pPr algn="just">
              <a:lnSpc>
                <a:spcPct val="80000"/>
              </a:lnSpc>
              <a:buNone/>
            </a:pPr>
            <a:endParaRPr lang="ru-RU" sz="1600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endParaRPr lang="ru-RU" sz="1600" dirty="0">
              <a:cs typeface="Calibri" panose="020F0502020204030204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535CD8B-B6CD-4CC8-BE45-FB7F3989F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159" y="580845"/>
            <a:ext cx="10807160" cy="1413136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ru-RU" b="1" dirty="0">
                <a:ea typeface="+mj-lt"/>
                <a:cs typeface="+mj-lt"/>
              </a:rPr>
              <a:t>Статья 17. Размещение информации на веб-портале «электронного правительства»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71439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CF4D9EF-21B0-4082-82CA-682B07B73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7201" y="804519"/>
            <a:ext cx="9689540" cy="104923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Статья 2. Законодательство Республики Казахстан о доступе к информации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A8FAC21-D805-4C3C-8686-2A00EC39A4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7202" y="1713807"/>
            <a:ext cx="9689539" cy="4342008"/>
          </a:xfrm>
        </p:spPr>
        <p:txBody>
          <a:bodyPr>
            <a:normAutofit/>
          </a:bodyPr>
          <a:lstStyle/>
          <a:p>
            <a:pPr algn="just"/>
            <a:endParaRPr lang="ru-RU" sz="1800" b="1" dirty="0">
              <a:latin typeface="Times New Roman"/>
              <a:cs typeface="Times New Roman"/>
            </a:endParaRPr>
          </a:p>
          <a:p>
            <a:pPr marL="0" indent="0" algn="just">
              <a:buNone/>
            </a:pPr>
            <a:r>
              <a:rPr lang="ru-RU" sz="2400" dirty="0">
                <a:latin typeface="Times New Roman"/>
                <a:ea typeface="+mn-lt"/>
                <a:cs typeface="+mn-lt"/>
              </a:rPr>
              <a:t>1. Законодательство Республики Казахстан о доступе к информации основывается на </a:t>
            </a:r>
            <a:r>
              <a:rPr lang="ru-RU" sz="2400" u="sng" dirty="0">
                <a:latin typeface="Times New Roman"/>
                <a:ea typeface="+mn-lt"/>
                <a:cs typeface="+mn-lt"/>
                <a:hlinkClick r:id="rId2"/>
              </a:rPr>
              <a:t>Конституции</a:t>
            </a:r>
            <a:r>
              <a:rPr lang="ru-RU" sz="2400" dirty="0">
                <a:latin typeface="Times New Roman"/>
                <a:ea typeface="+mn-lt"/>
                <a:cs typeface="+mn-lt"/>
              </a:rPr>
              <a:t> Республики Казахстан и состоит из настоящего Закона и иных нормативных правовых актов Республики Казахстан.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/>
                <a:ea typeface="+mn-lt"/>
                <a:cs typeface="+mn-lt"/>
              </a:rPr>
              <a:t>2. Если международным договором, ратифицированным Республикой Казахстан, установлены иные правила, чем те, которые предусмотрены настоящим Законом, то применяются правила международного договора.</a:t>
            </a:r>
            <a:endParaRPr lang="ru-RU" sz="1800" dirty="0">
              <a:latin typeface="Times New Roman"/>
              <a:cs typeface="Times New Roman"/>
            </a:endParaRPr>
          </a:p>
          <a:p>
            <a:pPr algn="just"/>
            <a:endParaRPr lang="ru-RU" sz="1600"/>
          </a:p>
        </p:txBody>
      </p:sp>
    </p:spTree>
    <p:extLst>
      <p:ext uri="{BB962C8B-B14F-4D97-AF65-F5344CB8AC3E}">
        <p14:creationId xmlns:p14="http://schemas.microsoft.com/office/powerpoint/2010/main" xmlns="" val="32184581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324D20-FE23-4F3F-951A-F3CDAF2BC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009" y="1710750"/>
            <a:ext cx="11353498" cy="4727431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just">
              <a:lnSpc>
                <a:spcPct val="80000"/>
              </a:lnSpc>
              <a:buNone/>
            </a:pPr>
            <a:r>
              <a:rPr lang="ru-RU" sz="2400" b="1" dirty="0">
                <a:ea typeface="+mn-lt"/>
                <a:cs typeface="+mn-lt"/>
              </a:rPr>
              <a:t>Статья 18. Обжалование незаконного ограничения права на доступ к информации</a:t>
            </a:r>
            <a:endParaRPr lang="ru-RU" sz="2400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buNone/>
            </a:pPr>
            <a:r>
              <a:rPr lang="ru-RU" dirty="0">
                <a:ea typeface="+mn-lt"/>
                <a:cs typeface="+mn-lt"/>
              </a:rPr>
              <a:t>1. Незаконное ограничение права на доступ к информации может быть обжаловано в вышестоящий государственный орган (вышестоящему должностному лицу) или в суд.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buNone/>
            </a:pPr>
            <a:r>
              <a:rPr lang="ru-RU" dirty="0">
                <a:ea typeface="+mn-lt"/>
                <a:cs typeface="+mn-lt"/>
              </a:rPr>
              <a:t>2. Жалоба на действия (бездействие) должностных лиц, а также на решения государственных органов подается вышестоящему должностному лицу или органу либо в суд не позднее трех месяцев, когда гражданину стало известно о совершении действия или принятии решения соответствующим должностным лицом или органом. Пропущенный для обжалования срок не является основанием для государственного органа или должностного лица либо суда к отказу в принятии жалобы. Причины пропуска срока выясняются при рассмотрении жалобы по существу и могут являться одним из оснований к отказу в удовлетворении жалобы.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buNone/>
            </a:pPr>
            <a:r>
              <a:rPr lang="ru-RU" sz="2400" b="1" dirty="0">
                <a:ea typeface="+mn-lt"/>
                <a:cs typeface="+mn-lt"/>
              </a:rPr>
              <a:t>Статья 19. Комиссия по вопросам доступа к информации</a:t>
            </a:r>
            <a:endParaRPr lang="ru-RU" sz="2400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buNone/>
            </a:pPr>
            <a:r>
              <a:rPr lang="ru-RU" dirty="0">
                <a:ea typeface="+mn-lt"/>
                <a:cs typeface="+mn-lt"/>
              </a:rPr>
              <a:t>В целях учета и защиты общественных интересов в области доступа к информации, а также удовлетворения потребностей пользователей информации при </a:t>
            </a:r>
            <a:r>
              <a:rPr lang="ru-RU" u="sng" dirty="0">
                <a:ea typeface="+mn-lt"/>
                <a:cs typeface="+mn-lt"/>
                <a:hlinkClick r:id="rId2"/>
              </a:rPr>
              <a:t>уполномоченном органе</a:t>
            </a:r>
            <a:r>
              <a:rPr lang="ru-RU" dirty="0">
                <a:ea typeface="+mn-lt"/>
                <a:cs typeface="+mn-lt"/>
              </a:rPr>
              <a:t>, определяемом Правительством Республики Казахстан, создается консультативно-совещательный орган - Комиссия по вопросам доступа к информации.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buNone/>
            </a:pPr>
            <a:r>
              <a:rPr lang="ru-RU" dirty="0">
                <a:ea typeface="+mn-lt"/>
                <a:cs typeface="+mn-lt"/>
              </a:rPr>
              <a:t>Деятельность Комиссии по вопросам доступа к информации осуществляется на основе прозрачности и открытости при обсуждении и решении вопросов, входящих в ее компетенцию.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buNone/>
            </a:pPr>
            <a:r>
              <a:rPr lang="ru-RU" u="sng" dirty="0">
                <a:ea typeface="+mn-lt"/>
                <a:cs typeface="+mn-lt"/>
                <a:hlinkClick r:id="rId2"/>
              </a:rPr>
              <a:t>Положение</a:t>
            </a:r>
            <a:r>
              <a:rPr lang="ru-RU" dirty="0">
                <a:ea typeface="+mn-lt"/>
                <a:cs typeface="+mn-lt"/>
              </a:rPr>
              <a:t> о порядке деятельности Комиссии по вопросам доступа к информации утверждается Правительством Республики Казахстан.</a:t>
            </a: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buNone/>
            </a:pP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buNone/>
            </a:pPr>
            <a:endParaRPr lang="ru-RU" sz="1600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endParaRPr lang="ru-RU" sz="1600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13633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324D20-FE23-4F3F-951A-F3CDAF2BC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009" y="2702788"/>
            <a:ext cx="11353498" cy="2800865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just">
              <a:buNone/>
            </a:pPr>
            <a:r>
              <a:rPr lang="ru-RU" sz="2800" b="1" dirty="0">
                <a:ea typeface="+mn-lt"/>
                <a:cs typeface="+mn-lt"/>
              </a:rPr>
              <a:t>Статья 20. Ответственность за нарушение законодательства Республики Казахстан о доступе к информации</a:t>
            </a:r>
            <a:endParaRPr lang="ru-RU" sz="2800" dirty="0">
              <a:ea typeface="+mn-lt"/>
              <a:cs typeface="+mn-lt"/>
            </a:endParaRPr>
          </a:p>
          <a:p>
            <a:pPr algn="just">
              <a:buNone/>
            </a:pPr>
            <a:r>
              <a:rPr lang="ru-RU" sz="2400" dirty="0">
                <a:ea typeface="+mn-lt"/>
                <a:cs typeface="+mn-lt"/>
              </a:rPr>
              <a:t>Нарушение законодательства Республики Казахстан о доступе к информации влечет ответственность, установленную </a:t>
            </a:r>
            <a:r>
              <a:rPr lang="ru-RU" sz="2400" u="sng" dirty="0">
                <a:ea typeface="+mn-lt"/>
                <a:cs typeface="+mn-lt"/>
                <a:hlinkClick r:id="rId2"/>
              </a:rPr>
              <a:t>законами</a:t>
            </a:r>
            <a:r>
              <a:rPr lang="ru-RU" sz="2400" dirty="0">
                <a:ea typeface="+mn-lt"/>
                <a:cs typeface="+mn-lt"/>
              </a:rPr>
              <a:t> Республики Казахстан.</a:t>
            </a:r>
          </a:p>
          <a:p>
            <a:pPr algn="just">
              <a:buNone/>
            </a:pPr>
            <a:r>
              <a:rPr lang="ru-RU" sz="2800" b="1" dirty="0">
                <a:ea typeface="+mn-lt"/>
                <a:cs typeface="+mn-lt"/>
              </a:rPr>
              <a:t>Статья 21. Порядок введения в действие настоящего Закона</a:t>
            </a:r>
            <a:endParaRPr lang="ru-RU" sz="2800" dirty="0"/>
          </a:p>
          <a:p>
            <a:pPr algn="just">
              <a:buNone/>
            </a:pPr>
            <a:r>
              <a:rPr lang="ru-RU" sz="2400" dirty="0">
                <a:ea typeface="+mn-lt"/>
                <a:cs typeface="+mn-lt"/>
              </a:rPr>
              <a:t>Настоящий Закон вводится в действие по истечении десяти календарных дней после дня его первого официального </a:t>
            </a:r>
            <a:r>
              <a:rPr lang="ru-RU" sz="2400" u="sng" dirty="0">
                <a:ea typeface="+mn-lt"/>
                <a:cs typeface="+mn-lt"/>
                <a:hlinkClick r:id="rId3"/>
              </a:rPr>
              <a:t>опубликования</a:t>
            </a:r>
            <a:r>
              <a:rPr lang="ru-RU" sz="2400" dirty="0">
                <a:ea typeface="+mn-lt"/>
                <a:cs typeface="+mn-lt"/>
              </a:rPr>
              <a:t>, за исключением </a:t>
            </a:r>
            <a:r>
              <a:rPr lang="ru-RU" sz="2400" u="sng" dirty="0">
                <a:ea typeface="+mn-lt"/>
                <a:cs typeface="+mn-lt"/>
                <a:hlinkClick r:id="rId4"/>
              </a:rPr>
              <a:t>подпункта 3) статьи 10</a:t>
            </a:r>
            <a:r>
              <a:rPr lang="ru-RU" sz="2400" dirty="0">
                <a:ea typeface="+mn-lt"/>
                <a:cs typeface="+mn-lt"/>
              </a:rPr>
              <a:t> и </a:t>
            </a:r>
            <a:r>
              <a:rPr lang="ru-RU" sz="2400" u="sng" dirty="0">
                <a:ea typeface="+mn-lt"/>
                <a:cs typeface="+mn-lt"/>
                <a:hlinkClick r:id="rId4"/>
              </a:rPr>
              <a:t>пункта 5 статьи 17</a:t>
            </a:r>
            <a:r>
              <a:rPr lang="ru-RU" sz="2400" dirty="0">
                <a:ea typeface="+mn-lt"/>
                <a:cs typeface="+mn-lt"/>
              </a:rPr>
              <a:t>, которые вводятся в действие с 1 января 2017 года.</a:t>
            </a:r>
          </a:p>
          <a:p>
            <a:pPr algn="just">
              <a:lnSpc>
                <a:spcPct val="80000"/>
              </a:lnSpc>
              <a:buNone/>
            </a:pPr>
            <a:endParaRPr lang="ru-RU" sz="2400" b="1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buNone/>
            </a:pPr>
            <a:endParaRPr lang="ru-RU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buNone/>
            </a:pPr>
            <a:endParaRPr lang="ru-RU" sz="1600" dirty="0">
              <a:cs typeface="Calibri" panose="020F0502020204030204"/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  <a:buNone/>
            </a:pPr>
            <a:endParaRPr lang="ru-RU" sz="1600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599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2E202D2-D823-4356-901A-0796540C9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3385" y="293298"/>
            <a:ext cx="9815123" cy="1456267"/>
          </a:xfrm>
        </p:spPr>
        <p:txBody>
          <a:bodyPr/>
          <a:lstStyle/>
          <a:p>
            <a:pPr algn="ctr"/>
            <a:r>
              <a:rPr lang="ru-RU" b="1" dirty="0">
                <a:ea typeface="+mj-lt"/>
                <a:cs typeface="+mj-lt"/>
              </a:rPr>
              <a:t>Статья 3. Сфера применения настоящего Закона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22C2B55-F6F9-46F5-90A8-4B489E59B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7164" y="2691470"/>
            <a:ext cx="9804558" cy="3091177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 algn="just">
              <a:buNone/>
            </a:pPr>
            <a:endParaRPr lang="ru-RU" b="1" dirty="0"/>
          </a:p>
          <a:p>
            <a:pPr marL="0" indent="0" algn="just">
              <a:buNone/>
            </a:pPr>
            <a:r>
              <a:rPr lang="ru-RU" sz="2000" dirty="0">
                <a:ea typeface="+mn-lt"/>
                <a:cs typeface="+mn-lt"/>
              </a:rPr>
              <a:t>1. Настоящий Закон действует на территории Республики Казахстан и распространяется на общественные отношения, связанные с доступом к информации, не относящейся к </a:t>
            </a:r>
            <a:r>
              <a:rPr lang="ru-RU" sz="2000" u="sng" dirty="0">
                <a:ea typeface="+mn-lt"/>
                <a:cs typeface="+mn-lt"/>
                <a:hlinkClick r:id="rId2"/>
              </a:rPr>
              <a:t>информации с ограниченным доступом</a:t>
            </a:r>
            <a:r>
              <a:rPr lang="ru-RU" sz="2000" dirty="0">
                <a:ea typeface="+mn-lt"/>
                <a:cs typeface="+mn-lt"/>
              </a:rPr>
              <a:t>.</a:t>
            </a:r>
          </a:p>
          <a:p>
            <a:pPr marL="0" indent="0" algn="just">
              <a:buNone/>
            </a:pPr>
            <a:r>
              <a:rPr lang="ru-RU" sz="2000" dirty="0">
                <a:ea typeface="+mn-lt"/>
                <a:cs typeface="+mn-lt"/>
              </a:rPr>
              <a:t>2. Действие настоящего Закона не распространяется на обращения физических и юридических лиц, порядок рассмотрения которых установлен </a:t>
            </a:r>
            <a:r>
              <a:rPr lang="ru-RU" sz="2000" u="sng" dirty="0">
                <a:ea typeface="+mn-lt"/>
                <a:cs typeface="+mn-lt"/>
                <a:hlinkClick r:id="rId3"/>
              </a:rPr>
              <a:t>законодательством</a:t>
            </a:r>
            <a:r>
              <a:rPr lang="ru-RU" sz="2000" dirty="0">
                <a:ea typeface="+mn-lt"/>
                <a:cs typeface="+mn-lt"/>
              </a:rPr>
              <a:t> Республики Казахстан об административных правонарушениях, </a:t>
            </a:r>
            <a:r>
              <a:rPr lang="ru-RU" sz="2000" u="sng" dirty="0">
                <a:ea typeface="+mn-lt"/>
                <a:cs typeface="+mn-lt"/>
                <a:hlinkClick r:id="rId4"/>
              </a:rPr>
              <a:t>уголовно-процессуальным</a:t>
            </a:r>
            <a:r>
              <a:rPr lang="ru-RU" sz="2000" dirty="0">
                <a:ea typeface="+mn-lt"/>
                <a:cs typeface="+mn-lt"/>
              </a:rPr>
              <a:t>, </a:t>
            </a:r>
            <a:r>
              <a:rPr lang="ru-RU" sz="2000" u="sng" dirty="0">
                <a:ea typeface="+mn-lt"/>
                <a:cs typeface="+mn-lt"/>
                <a:hlinkClick r:id="rId5"/>
              </a:rPr>
              <a:t>гражданским процессуальным законодательством</a:t>
            </a:r>
            <a:r>
              <a:rPr lang="ru-RU" sz="2000" dirty="0">
                <a:ea typeface="+mn-lt"/>
                <a:cs typeface="+mn-lt"/>
              </a:rPr>
              <a:t> Республики Казахстан.</a:t>
            </a:r>
          </a:p>
          <a:p>
            <a:pPr marL="0" indent="0" algn="just">
              <a:buNone/>
            </a:pPr>
            <a:r>
              <a:rPr lang="ru-RU" sz="2000" dirty="0">
                <a:ea typeface="+mn-lt"/>
                <a:cs typeface="+mn-lt"/>
              </a:rPr>
              <a:t>3. Действие настоящего Закона не распространяется на порядок рассмотрения запросов, установленный </a:t>
            </a:r>
            <a:r>
              <a:rPr lang="ru-RU" sz="2000" u="sng" dirty="0">
                <a:ea typeface="+mn-lt"/>
                <a:cs typeface="+mn-lt"/>
                <a:hlinkClick r:id="rId6"/>
              </a:rPr>
              <a:t>Законом</a:t>
            </a:r>
            <a:r>
              <a:rPr lang="ru-RU" sz="2000" dirty="0">
                <a:ea typeface="+mn-lt"/>
                <a:cs typeface="+mn-lt"/>
              </a:rPr>
              <a:t> Республики Казахстан «О Национальном архивном фонде и архивах».</a:t>
            </a:r>
          </a:p>
          <a:p>
            <a:pPr marL="0" indent="0" algn="just">
              <a:buNone/>
            </a:pPr>
            <a:r>
              <a:rPr lang="ru-RU" sz="2000" dirty="0">
                <a:ea typeface="+mn-lt"/>
                <a:cs typeface="+mn-lt"/>
              </a:rPr>
              <a:t>4. Действие настоящего Закона не распространяется на порядок предоставления информации средствам массовой информации, предусмотренный </a:t>
            </a:r>
            <a:r>
              <a:rPr lang="ru-RU" sz="2000" u="sng" dirty="0">
                <a:ea typeface="+mn-lt"/>
                <a:cs typeface="+mn-lt"/>
                <a:hlinkClick r:id="rId7"/>
              </a:rPr>
              <a:t>Законом</a:t>
            </a:r>
            <a:r>
              <a:rPr lang="ru-RU" sz="2000" dirty="0">
                <a:ea typeface="+mn-lt"/>
                <a:cs typeface="+mn-lt"/>
              </a:rPr>
              <a:t> Республики Казахстан «О средствах массовой информации».</a:t>
            </a:r>
          </a:p>
          <a:p>
            <a:pPr marL="0" indent="0" algn="just">
              <a:buNone/>
            </a:pPr>
            <a:endParaRPr lang="ru-RU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0768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2E202D2-D823-4356-901A-0796540C9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508957"/>
            <a:ext cx="10131425" cy="1384382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ea typeface="+mj-lt"/>
                <a:cs typeface="+mj-lt"/>
              </a:rPr>
              <a:t>Статья 4. Основные принципы обеспечения доступа к информации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22C2B55-F6F9-46F5-90A8-4B489E59B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995" y="2015732"/>
            <a:ext cx="10120859" cy="4327632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just">
              <a:buNone/>
            </a:pPr>
            <a:endParaRPr lang="ru-RU" dirty="0">
              <a:ea typeface="+mn-lt"/>
              <a:cs typeface="+mn-lt"/>
            </a:endParaRPr>
          </a:p>
          <a:p>
            <a:pPr algn="just">
              <a:buNone/>
            </a:pPr>
            <a:endParaRPr lang="ru-RU" dirty="0">
              <a:ea typeface="+mn-lt"/>
              <a:cs typeface="+mn-lt"/>
            </a:endParaRPr>
          </a:p>
          <a:p>
            <a:pPr algn="just">
              <a:buNone/>
            </a:pPr>
            <a:endParaRPr lang="ru-RU" dirty="0">
              <a:ea typeface="+mn-lt"/>
              <a:cs typeface="+mn-lt"/>
            </a:endParaRPr>
          </a:p>
          <a:p>
            <a:pPr algn="just">
              <a:buNone/>
            </a:pPr>
            <a:endParaRPr lang="ru-RU" dirty="0">
              <a:ea typeface="+mn-lt"/>
              <a:cs typeface="+mn-lt"/>
            </a:endParaRPr>
          </a:p>
          <a:p>
            <a:pPr algn="just">
              <a:buNone/>
            </a:pPr>
            <a:r>
              <a:rPr lang="ru-RU" sz="2400" dirty="0">
                <a:ea typeface="+mn-lt"/>
                <a:cs typeface="+mn-lt"/>
              </a:rPr>
              <a:t>Обеспечение доступа к информации основывается на принципах:</a:t>
            </a:r>
            <a:endParaRPr lang="ru-RU" sz="2400" dirty="0">
              <a:cs typeface="Calibri"/>
            </a:endParaRPr>
          </a:p>
          <a:p>
            <a:pPr algn="just">
              <a:buNone/>
            </a:pPr>
            <a:r>
              <a:rPr lang="ru-RU" sz="2400" dirty="0">
                <a:ea typeface="+mn-lt"/>
                <a:cs typeface="+mn-lt"/>
              </a:rPr>
              <a:t>1) законности;</a:t>
            </a:r>
          </a:p>
          <a:p>
            <a:pPr algn="just">
              <a:buNone/>
            </a:pPr>
            <a:r>
              <a:rPr lang="ru-RU" sz="2400" dirty="0">
                <a:ea typeface="+mn-lt"/>
                <a:cs typeface="+mn-lt"/>
              </a:rPr>
              <a:t>2) открытости и прозрачности деятельности обладателей информации;</a:t>
            </a:r>
          </a:p>
          <a:p>
            <a:pPr algn="just">
              <a:buNone/>
            </a:pPr>
            <a:r>
              <a:rPr lang="ru-RU" sz="2400" dirty="0">
                <a:ea typeface="+mn-lt"/>
                <a:cs typeface="+mn-lt"/>
              </a:rPr>
              <a:t>3) достоверности и полноты;</a:t>
            </a:r>
          </a:p>
          <a:p>
            <a:pPr algn="just">
              <a:buNone/>
            </a:pPr>
            <a:r>
              <a:rPr lang="ru-RU" sz="2400" dirty="0">
                <a:ea typeface="+mn-lt"/>
                <a:cs typeface="+mn-lt"/>
              </a:rPr>
              <a:t>4) актуальности и своевременности;</a:t>
            </a:r>
          </a:p>
          <a:p>
            <a:pPr algn="just">
              <a:buNone/>
            </a:pPr>
            <a:r>
              <a:rPr lang="ru-RU" sz="2400" dirty="0">
                <a:ea typeface="+mn-lt"/>
                <a:cs typeface="+mn-lt"/>
              </a:rPr>
              <a:t>5) равного доступа к информации;</a:t>
            </a:r>
          </a:p>
          <a:p>
            <a:pPr algn="just">
              <a:buNone/>
            </a:pPr>
            <a:r>
              <a:rPr lang="ru-RU" sz="2400" dirty="0">
                <a:ea typeface="+mn-lt"/>
                <a:cs typeface="+mn-lt"/>
              </a:rPr>
              <a:t>6) неразглашения </a:t>
            </a:r>
            <a:r>
              <a:rPr lang="ru-RU" sz="2400" u="sng" dirty="0">
                <a:ea typeface="+mn-lt"/>
                <a:cs typeface="+mn-lt"/>
                <a:hlinkClick r:id="rId2"/>
              </a:rPr>
              <a:t>государственных секретов</a:t>
            </a:r>
            <a:r>
              <a:rPr lang="ru-RU" sz="2400" dirty="0">
                <a:ea typeface="+mn-lt"/>
                <a:cs typeface="+mn-lt"/>
              </a:rPr>
              <a:t> и иных охраняемых законом тайн;</a:t>
            </a:r>
          </a:p>
          <a:p>
            <a:pPr algn="just">
              <a:buNone/>
            </a:pPr>
            <a:r>
              <a:rPr lang="ru-RU" sz="2400" dirty="0">
                <a:ea typeface="+mn-lt"/>
                <a:cs typeface="+mn-lt"/>
              </a:rPr>
              <a:t>7) неприкосновенности частной жизни, личной и семейной тайны;</a:t>
            </a:r>
          </a:p>
          <a:p>
            <a:pPr algn="just">
              <a:buNone/>
            </a:pPr>
            <a:r>
              <a:rPr lang="ru-RU" sz="2400" dirty="0">
                <a:ea typeface="+mn-lt"/>
                <a:cs typeface="+mn-lt"/>
              </a:rPr>
              <a:t>8) соблюдения прав и законных интересов физических и юридических лиц.</a:t>
            </a:r>
          </a:p>
          <a:p>
            <a:pPr algn="just">
              <a:buNone/>
            </a:pPr>
            <a:endParaRPr lang="ru-RU" sz="2400" dirty="0">
              <a:ea typeface="+mn-lt"/>
              <a:cs typeface="+mn-lt"/>
            </a:endParaRPr>
          </a:p>
          <a:p>
            <a:pPr marL="0" indent="0" algn="just">
              <a:buNone/>
            </a:pPr>
            <a:endParaRPr lang="ru-RU" b="1" dirty="0">
              <a:ea typeface="+mn-lt"/>
              <a:cs typeface="+mn-lt"/>
            </a:endParaRPr>
          </a:p>
          <a:p>
            <a:pPr marL="0" indent="0" algn="just">
              <a:buNone/>
            </a:pPr>
            <a:endParaRPr lang="ru-RU" dirty="0">
              <a:ea typeface="+mn-lt"/>
              <a:cs typeface="+mn-lt"/>
            </a:endParaRP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47447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29DA54-6FA0-46F8-A7A9-F2CE3946A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ea typeface="+mj-lt"/>
                <a:cs typeface="+mj-lt"/>
              </a:rPr>
              <a:t>Статья 6. Информация, доступ к которой не подлежит ограничению</a:t>
            </a:r>
            <a:endParaRPr lang="ru-RU" dirty="0">
              <a:ea typeface="+mj-lt"/>
              <a:cs typeface="+mj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324D20-FE23-4F3F-951A-F3CDAF2BC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897652"/>
            <a:ext cx="10131425" cy="4353623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just">
              <a:spcAft>
                <a:spcPts val="0"/>
              </a:spcAft>
            </a:pPr>
            <a:endParaRPr lang="ru-RU" sz="2000" b="1" dirty="0">
              <a:ea typeface="+mn-lt"/>
              <a:cs typeface="+mn-lt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2000" dirty="0">
                <a:ea typeface="+mn-lt"/>
                <a:cs typeface="+mn-lt"/>
              </a:rPr>
              <a:t>Не подлежит ограничению доступ к следующей информации: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ru-RU" sz="2000" dirty="0">
                <a:ea typeface="+mn-lt"/>
                <a:cs typeface="+mn-lt"/>
              </a:rPr>
              <a:t>1) о чрезвычайных ситуациях и катастрофах, угрожающих безопасности и здоровью граждан, и их </a:t>
            </a:r>
            <a:r>
              <a:rPr lang="ru-RU" sz="2000" dirty="0" err="1">
                <a:ea typeface="+mn-lt"/>
                <a:cs typeface="+mn-lt"/>
              </a:rPr>
              <a:t>по</a:t>
            </a:r>
            <a:r>
              <a:rPr lang="ru-RU" sz="2000" b="1" dirty="0" err="1">
                <a:ea typeface="+mn-lt"/>
                <a:cs typeface="+mn-lt"/>
              </a:rPr>
              <a:t>Статья</a:t>
            </a:r>
            <a:r>
              <a:rPr lang="ru-RU" sz="2000" b="1" dirty="0">
                <a:ea typeface="+mn-lt"/>
                <a:cs typeface="+mn-lt"/>
              </a:rPr>
              <a:t> 6. Информация, доступ к которой не подлежит </a:t>
            </a:r>
            <a:r>
              <a:rPr lang="ru-RU" sz="2000" b="1" dirty="0" err="1">
                <a:ea typeface="+mn-lt"/>
                <a:cs typeface="+mn-lt"/>
              </a:rPr>
              <a:t>ограничению</a:t>
            </a:r>
            <a:r>
              <a:rPr lang="ru-RU" sz="2000" dirty="0" err="1">
                <a:ea typeface="+mn-lt"/>
                <a:cs typeface="+mn-lt"/>
              </a:rPr>
              <a:t>следствиях</a:t>
            </a:r>
            <a:r>
              <a:rPr lang="ru-RU" sz="2000" dirty="0">
                <a:ea typeface="+mn-lt"/>
                <a:cs typeface="+mn-lt"/>
              </a:rPr>
              <a:t>, а также о стихийных бедствиях, их официальных прогнозах и последствиях;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ru-RU" sz="2000" dirty="0">
                <a:ea typeface="+mn-lt"/>
                <a:cs typeface="+mn-lt"/>
              </a:rPr>
              <a:t>2) о состоянии здравоохранения, санитарии, демографии, миграции, образования, культуры, социальной защиты, экономики, сельского хозяйства, а также о состоянии преступности;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ru-RU" sz="2000" dirty="0">
                <a:ea typeface="+mn-lt"/>
                <a:cs typeface="+mn-lt"/>
              </a:rPr>
              <a:t>3) о фактах совершения актов терроризма;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ru-RU" sz="2000" dirty="0">
                <a:ea typeface="+mn-lt"/>
                <a:cs typeface="+mn-lt"/>
              </a:rPr>
              <a:t>4) о состоянии экологии, пожарной безопасности, а также о санитарно-эпидемиологической и радиационной обстановке, безопасности пищевых продуктов;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ru-RU" sz="2000" dirty="0">
                <a:ea typeface="+mn-lt"/>
                <a:cs typeface="+mn-lt"/>
              </a:rPr>
              <a:t>5) о привилегиях, компенсациях и льготах, предоставляемых государством физическим и юридическим лицам;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ru-RU" sz="2000" dirty="0">
                <a:ea typeface="+mn-lt"/>
                <a:cs typeface="+mn-lt"/>
              </a:rPr>
              <a:t>6) о фактах нарушения прав и свобод человека и гражданина;</a:t>
            </a:r>
          </a:p>
        </p:txBody>
      </p:sp>
    </p:spTree>
    <p:extLst>
      <p:ext uri="{BB962C8B-B14F-4D97-AF65-F5344CB8AC3E}">
        <p14:creationId xmlns:p14="http://schemas.microsoft.com/office/powerpoint/2010/main" xmlns="" val="770917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29DA54-6FA0-46F8-A7A9-F2CE3946A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ea typeface="+mj-lt"/>
                <a:cs typeface="+mj-lt"/>
              </a:rPr>
              <a:t>Статья 6. Информация, доступ к которой не подлежит ограничению</a:t>
            </a:r>
            <a:endParaRPr lang="ru-RU">
              <a:ea typeface="+mj-lt"/>
              <a:cs typeface="+mj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324D20-FE23-4F3F-951A-F3CDAF2BC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181095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sz="2000" dirty="0">
                <a:ea typeface="+mn-lt"/>
                <a:cs typeface="+mn-lt"/>
              </a:rPr>
              <a:t>7) о размерах золотовалютного резерва Национального Банка Республики Казахстан;</a:t>
            </a:r>
            <a:endParaRPr lang="ru-RU" sz="2000" b="1" dirty="0">
              <a:ea typeface="+mn-lt"/>
              <a:cs typeface="+mn-lt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2000" dirty="0">
                <a:ea typeface="+mn-lt"/>
                <a:cs typeface="+mn-lt"/>
              </a:rPr>
              <a:t>8) содержащей </a:t>
            </a:r>
            <a:r>
              <a:rPr lang="ru-RU" sz="2000" u="sng" dirty="0">
                <a:ea typeface="+mn-lt"/>
                <a:cs typeface="+mn-lt"/>
                <a:hlinkClick r:id="rId2"/>
              </a:rPr>
              <a:t>тексты нормативных правовых актов</a:t>
            </a:r>
            <a:r>
              <a:rPr lang="ru-RU" sz="2000" dirty="0">
                <a:ea typeface="+mn-lt"/>
                <a:cs typeface="+mn-lt"/>
              </a:rPr>
              <a:t> Республики Казахстан, за исключением нормативных правовых актов, содержащих </a:t>
            </a:r>
            <a:r>
              <a:rPr lang="ru-RU" sz="2000" u="sng" dirty="0">
                <a:ea typeface="+mn-lt"/>
                <a:cs typeface="+mn-lt"/>
                <a:hlinkClick r:id="rId3"/>
              </a:rPr>
              <a:t>государственные секреты</a:t>
            </a:r>
            <a:r>
              <a:rPr lang="ru-RU" sz="2000" dirty="0">
                <a:ea typeface="+mn-lt"/>
                <a:cs typeface="+mn-lt"/>
              </a:rPr>
              <a:t> и иные охраняемые законом тайны, а также их проекты;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ru-RU" sz="2000" dirty="0">
                <a:ea typeface="+mn-lt"/>
                <a:cs typeface="+mn-lt"/>
              </a:rPr>
              <a:t>9) о формировании и расходовании средств из республиканского и местного бюджетов, за исключением сведений, содержащих государственные секреты;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ru-RU" sz="2000" dirty="0">
                <a:ea typeface="+mn-lt"/>
                <a:cs typeface="+mn-lt"/>
              </a:rPr>
              <a:t>10) о контроле за расходованием средств из республиканского и местного бюджетов, за исключением сведений, содержащих государственные секреты;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ru-RU" sz="2000" dirty="0">
                <a:ea typeface="+mn-lt"/>
                <a:cs typeface="+mn-lt"/>
              </a:rPr>
              <a:t>11) о фактах нарушения законности обладателями информации, их должностными лицами;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ru-RU" sz="2000" dirty="0">
                <a:ea typeface="+mn-lt"/>
                <a:cs typeface="+mn-lt"/>
              </a:rPr>
              <a:t>12) о массовых репрессиях по политическим, социальным и другим мотивам, в том числе находящейся в архивах, за исключением информации, относимой к </a:t>
            </a:r>
            <a:r>
              <a:rPr lang="ru-RU" sz="2000" u="sng" dirty="0">
                <a:ea typeface="+mn-lt"/>
                <a:cs typeface="+mn-lt"/>
                <a:hlinkClick r:id="rId3"/>
              </a:rPr>
              <a:t>государственным секретам</a:t>
            </a:r>
            <a:r>
              <a:rPr lang="ru-RU" sz="2000" dirty="0">
                <a:ea typeface="+mn-lt"/>
                <a:cs typeface="+mn-lt"/>
              </a:rPr>
              <a:t> Республики Казахстан.</a:t>
            </a:r>
          </a:p>
          <a:p>
            <a:pPr>
              <a:spcAft>
                <a:spcPts val="0"/>
              </a:spcAft>
            </a:pPr>
            <a:endParaRPr lang="ru-RU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9992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29DA54-6FA0-46F8-A7A9-F2CE3946A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3310" y="365185"/>
            <a:ext cx="10131425" cy="1456267"/>
          </a:xfrm>
        </p:spPr>
        <p:txBody>
          <a:bodyPr/>
          <a:lstStyle/>
          <a:p>
            <a:r>
              <a:rPr lang="ru-RU" b="1" dirty="0">
                <a:ea typeface="+mj-lt"/>
                <a:cs typeface="+mj-lt"/>
              </a:rPr>
              <a:t>Статья 7. Права и обязанности пользователя информации</a:t>
            </a:r>
            <a:endParaRPr lang="ru-RU" dirty="0">
              <a:ea typeface="+mj-lt"/>
              <a:cs typeface="+mj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324D20-FE23-4F3F-951A-F3CDAF2BC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655547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 algn="just">
              <a:buNone/>
            </a:pPr>
            <a:r>
              <a:rPr lang="ru-RU" sz="2000" dirty="0">
                <a:ea typeface="+mn-lt"/>
                <a:cs typeface="+mn-lt"/>
              </a:rPr>
              <a:t>1. </a:t>
            </a:r>
            <a:r>
              <a:rPr lang="ru-RU" sz="2000" u="sng" dirty="0">
                <a:ea typeface="+mn-lt"/>
                <a:cs typeface="+mn-lt"/>
                <a:hlinkClick r:id="rId2"/>
              </a:rPr>
              <a:t>Пользователь информации</a:t>
            </a:r>
            <a:r>
              <a:rPr lang="ru-RU" sz="2000" dirty="0">
                <a:ea typeface="+mn-lt"/>
                <a:cs typeface="+mn-lt"/>
              </a:rPr>
              <a:t> имеет право:</a:t>
            </a:r>
            <a:endParaRPr lang="ru-RU" sz="2000" b="1">
              <a:ea typeface="+mn-lt"/>
              <a:cs typeface="+mn-lt"/>
            </a:endParaRPr>
          </a:p>
          <a:p>
            <a:pPr marL="0" indent="0" algn="just">
              <a:buNone/>
            </a:pPr>
            <a:r>
              <a:rPr lang="ru-RU" sz="2000" dirty="0">
                <a:ea typeface="+mn-lt"/>
                <a:cs typeface="+mn-lt"/>
              </a:rPr>
              <a:t>1) получать и распространять информацию любым не запрещенным законом способом;</a:t>
            </a:r>
            <a:endParaRPr lang="ru-RU" sz="2000">
              <a:cs typeface="Calibri" panose="020F0502020204030204"/>
            </a:endParaRPr>
          </a:p>
          <a:p>
            <a:pPr marL="0" indent="0" algn="just">
              <a:buNone/>
            </a:pPr>
            <a:r>
              <a:rPr lang="ru-RU" sz="2000" dirty="0">
                <a:ea typeface="+mn-lt"/>
                <a:cs typeface="+mn-lt"/>
              </a:rPr>
              <a:t>2) обращаться с запросом о предоставлении информации;</a:t>
            </a:r>
          </a:p>
          <a:p>
            <a:pPr marL="0" indent="0" algn="just">
              <a:buNone/>
            </a:pPr>
            <a:r>
              <a:rPr lang="ru-RU" sz="2000" dirty="0">
                <a:ea typeface="+mn-lt"/>
                <a:cs typeface="+mn-lt"/>
              </a:rPr>
              <a:t>3) проверять достоверность и полноту получаемой информации;</a:t>
            </a:r>
          </a:p>
          <a:p>
            <a:pPr marL="0" indent="0" algn="just">
              <a:buNone/>
            </a:pPr>
            <a:r>
              <a:rPr lang="ru-RU" sz="2000" dirty="0">
                <a:ea typeface="+mn-lt"/>
                <a:cs typeface="+mn-lt"/>
              </a:rPr>
              <a:t>4) отозвать запрос;</a:t>
            </a:r>
          </a:p>
          <a:p>
            <a:pPr marL="0" indent="0" algn="just">
              <a:buNone/>
            </a:pPr>
            <a:r>
              <a:rPr lang="ru-RU" sz="2000" dirty="0">
                <a:ea typeface="+mn-lt"/>
                <a:cs typeface="+mn-lt"/>
              </a:rPr>
              <a:t>5) не обосновывать необходимость получения информации;</a:t>
            </a:r>
          </a:p>
          <a:p>
            <a:pPr marL="0" indent="0" algn="just">
              <a:buNone/>
            </a:pPr>
            <a:r>
              <a:rPr lang="ru-RU" sz="2000" dirty="0">
                <a:ea typeface="+mn-lt"/>
                <a:cs typeface="+mn-lt"/>
              </a:rPr>
              <a:t>6) </a:t>
            </a:r>
            <a:r>
              <a:rPr lang="ru-RU" sz="2000" u="sng" dirty="0">
                <a:ea typeface="+mn-lt"/>
                <a:cs typeface="+mn-lt"/>
                <a:hlinkClick r:id="rId2"/>
              </a:rPr>
              <a:t>обжаловать</a:t>
            </a:r>
            <a:r>
              <a:rPr lang="ru-RU" sz="2000" dirty="0">
                <a:ea typeface="+mn-lt"/>
                <a:cs typeface="+mn-lt"/>
              </a:rPr>
              <a:t> незаконное ограничение права на доступ к информации, действия (бездействие) должностных лиц;</a:t>
            </a:r>
          </a:p>
          <a:p>
            <a:pPr marL="0" indent="0" algn="just">
              <a:buNone/>
            </a:pPr>
            <a:r>
              <a:rPr lang="ru-RU" sz="2000" dirty="0">
                <a:ea typeface="+mn-lt"/>
                <a:cs typeface="+mn-lt"/>
              </a:rPr>
              <a:t>7) требовать в установленном </a:t>
            </a:r>
            <a:r>
              <a:rPr lang="ru-RU" sz="2000" u="sng" dirty="0">
                <a:ea typeface="+mn-lt"/>
                <a:cs typeface="+mn-lt"/>
                <a:hlinkClick r:id="rId3"/>
              </a:rPr>
              <a:t>законом</a:t>
            </a:r>
            <a:r>
              <a:rPr lang="ru-RU" sz="2000" dirty="0">
                <a:ea typeface="+mn-lt"/>
                <a:cs typeface="+mn-lt"/>
              </a:rPr>
              <a:t> порядке возмещения материального ущерба и морального вреда, причиненного ему нарушением его права на доступ к информации.</a:t>
            </a:r>
            <a:endParaRPr lang="ru-RU" sz="2000">
              <a:cs typeface="Calibri" panose="020F0502020204030204"/>
            </a:endParaRPr>
          </a:p>
          <a:p>
            <a:pPr marL="0" indent="0" algn="just">
              <a:buNone/>
            </a:pPr>
            <a:r>
              <a:rPr lang="ru-RU" sz="2000" dirty="0">
                <a:ea typeface="+mn-lt"/>
                <a:cs typeface="+mn-lt"/>
              </a:rPr>
              <a:t>2. Пользователь информации обязан соблюдать требования настоящего Закона.</a:t>
            </a:r>
          </a:p>
          <a:p>
            <a:pPr marL="0" indent="0" algn="just">
              <a:spcAft>
                <a:spcPts val="0"/>
              </a:spcAft>
              <a:buNone/>
            </a:pPr>
            <a:endParaRPr lang="ru-RU" sz="1600" b="1" dirty="0">
              <a:ea typeface="+mn-lt"/>
              <a:cs typeface="+mn-lt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ru-RU" sz="1600" dirty="0">
              <a:ea typeface="+mn-lt"/>
              <a:cs typeface="+mn-lt"/>
            </a:endParaRPr>
          </a:p>
          <a:p>
            <a:pPr marL="0" indent="0">
              <a:spcAft>
                <a:spcPts val="0"/>
              </a:spcAft>
              <a:buNone/>
            </a:pPr>
            <a:endParaRPr lang="ru-RU" sz="1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3637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29DA54-6FA0-46F8-A7A9-F2CE3946A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5751"/>
            <a:ext cx="10131425" cy="1456267"/>
          </a:xfrm>
        </p:spPr>
        <p:txBody>
          <a:bodyPr/>
          <a:lstStyle/>
          <a:p>
            <a:r>
              <a:rPr lang="ru-RU" b="1" dirty="0">
                <a:ea typeface="+mj-lt"/>
                <a:cs typeface="+mj-lt"/>
              </a:rPr>
              <a:t>Статья 8. Обладатель информации</a:t>
            </a:r>
            <a:endParaRPr lang="ru-RU" dirty="0">
              <a:ea typeface="+mj-lt"/>
              <a:cs typeface="+mj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324D20-FE23-4F3F-951A-F3CDAF2BC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8052" y="1139842"/>
            <a:ext cx="10131425" cy="5086868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 algn="just">
              <a:buNone/>
            </a:pPr>
            <a:r>
              <a:rPr lang="ru-RU" dirty="0">
                <a:ea typeface="+mn-lt"/>
                <a:cs typeface="+mn-lt"/>
              </a:rPr>
              <a:t>Обладателями информации признаются:</a:t>
            </a:r>
            <a:endParaRPr lang="ru-RU" b="1" dirty="0">
              <a:ea typeface="+mn-lt"/>
              <a:cs typeface="+mn-lt"/>
            </a:endParaRPr>
          </a:p>
          <a:p>
            <a:pPr marL="0" indent="0" algn="just">
              <a:buNone/>
            </a:pPr>
            <a:r>
              <a:rPr lang="ru-RU" dirty="0">
                <a:ea typeface="+mn-lt"/>
                <a:cs typeface="+mn-lt"/>
              </a:rPr>
              <a:t>1) органы и учреждения законодательной, исполнительной и судебной ветвей государственной власти, местного государственного управления и самоуправления;</a:t>
            </a:r>
          </a:p>
          <a:p>
            <a:pPr marL="0" indent="0" algn="just">
              <a:buNone/>
            </a:pPr>
            <a:r>
              <a:rPr lang="ru-RU" dirty="0">
                <a:ea typeface="+mn-lt"/>
                <a:cs typeface="+mn-lt"/>
              </a:rPr>
              <a:t>2) государственные учреждения, не являющиеся </a:t>
            </a:r>
            <a:r>
              <a:rPr lang="ru-RU" u="sng" dirty="0">
                <a:ea typeface="+mn-lt"/>
                <a:cs typeface="+mn-lt"/>
                <a:hlinkClick r:id="rId2"/>
              </a:rPr>
              <a:t>государственными органами</a:t>
            </a:r>
            <a:r>
              <a:rPr lang="ru-RU" dirty="0">
                <a:ea typeface="+mn-lt"/>
                <a:cs typeface="+mn-lt"/>
              </a:rPr>
              <a:t>;</a:t>
            </a:r>
          </a:p>
          <a:p>
            <a:pPr marL="0" indent="0" algn="just">
              <a:buNone/>
            </a:pPr>
            <a:r>
              <a:rPr lang="ru-RU" dirty="0">
                <a:ea typeface="+mn-lt"/>
                <a:cs typeface="+mn-lt"/>
              </a:rPr>
              <a:t>3) </a:t>
            </a:r>
            <a:r>
              <a:rPr lang="ru-RU" u="sng" dirty="0">
                <a:ea typeface="+mn-lt"/>
                <a:cs typeface="+mn-lt"/>
                <a:hlinkClick r:id="rId3"/>
              </a:rPr>
              <a:t>субъекты квазигосударственного сектора</a:t>
            </a:r>
            <a:r>
              <a:rPr lang="ru-RU" dirty="0">
                <a:ea typeface="+mn-lt"/>
                <a:cs typeface="+mn-lt"/>
              </a:rPr>
              <a:t>;</a:t>
            </a:r>
          </a:p>
          <a:p>
            <a:pPr marL="0" indent="0" algn="just">
              <a:buNone/>
            </a:pPr>
            <a:r>
              <a:rPr lang="ru-RU" dirty="0">
                <a:ea typeface="+mn-lt"/>
                <a:cs typeface="+mn-lt"/>
              </a:rPr>
              <a:t>4) юридические лица, являющиеся </a:t>
            </a:r>
            <a:r>
              <a:rPr lang="ru-RU" u="sng" dirty="0">
                <a:ea typeface="+mn-lt"/>
                <a:cs typeface="+mn-lt"/>
                <a:hlinkClick r:id="rId3"/>
              </a:rPr>
              <a:t>получателями бюджетных средств</a:t>
            </a:r>
            <a:r>
              <a:rPr lang="ru-RU" dirty="0">
                <a:ea typeface="+mn-lt"/>
                <a:cs typeface="+mn-lt"/>
              </a:rPr>
              <a:t>, - в части информации, касающейся использования средств, выделенных из государственного бюджета;</a:t>
            </a:r>
          </a:p>
          <a:p>
            <a:pPr marL="0" indent="0" algn="just">
              <a:buNone/>
            </a:pPr>
            <a:r>
              <a:rPr lang="ru-RU" dirty="0">
                <a:ea typeface="+mn-lt"/>
                <a:cs typeface="+mn-lt"/>
              </a:rPr>
              <a:t>5) </a:t>
            </a:r>
            <a:r>
              <a:rPr lang="ru-RU" u="sng" dirty="0">
                <a:ea typeface="+mn-lt"/>
                <a:cs typeface="+mn-lt"/>
                <a:hlinkClick r:id="rId4"/>
              </a:rPr>
              <a:t>субъекты государственной монополии</a:t>
            </a:r>
            <a:r>
              <a:rPr lang="ru-RU" dirty="0">
                <a:ea typeface="+mn-lt"/>
                <a:cs typeface="+mn-lt"/>
              </a:rPr>
              <a:t> - в части информации, касающейся цен на производимые (реализуемые) ими товары (работы, услуги);</a:t>
            </a:r>
          </a:p>
          <a:p>
            <a:pPr marL="0" indent="0" algn="just">
              <a:buNone/>
            </a:pPr>
            <a:r>
              <a:rPr lang="ru-RU" dirty="0">
                <a:ea typeface="+mn-lt"/>
                <a:cs typeface="+mn-lt"/>
              </a:rPr>
              <a:t>6) юридические лица - в части обладаемой ими </a:t>
            </a:r>
            <a:r>
              <a:rPr lang="ru-RU" u="sng" dirty="0">
                <a:ea typeface="+mn-lt"/>
                <a:cs typeface="+mn-lt"/>
                <a:hlinkClick r:id="rId5"/>
              </a:rPr>
              <a:t>экологической информации</a:t>
            </a:r>
            <a:r>
              <a:rPr lang="ru-RU" dirty="0">
                <a:ea typeface="+mn-lt"/>
                <a:cs typeface="+mn-lt"/>
              </a:rPr>
              <a:t>, информации о чрезвычайных ситуациях, природных и техногенных катастрофах, их прогнозах и последствиях, состоянии пожарной безопасности, санитарно-эпидемиологической и радиационной обстановки, безопасности пищевых продуктов и других факторах, оказывающих негативное воздействие на здоровье и обеспечение безопасности граждан, населенных пунктов и производственных объектов.</a:t>
            </a:r>
          </a:p>
          <a:p>
            <a:pPr>
              <a:spcAft>
                <a:spcPts val="0"/>
              </a:spcAft>
            </a:pPr>
            <a:endParaRPr lang="ru-RU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7915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29DA54-6FA0-46F8-A7A9-F2CE3946A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027" y="163902"/>
            <a:ext cx="11195349" cy="1456267"/>
          </a:xfrm>
        </p:spPr>
        <p:txBody>
          <a:bodyPr/>
          <a:lstStyle/>
          <a:p>
            <a:r>
              <a:rPr lang="ru-RU" b="1" dirty="0">
                <a:ea typeface="+mj-lt"/>
                <a:cs typeface="+mj-lt"/>
              </a:rPr>
              <a:t>Статья 9. Права и обязанности обладателя информации</a:t>
            </a:r>
            <a:endParaRPr lang="ru-RU" dirty="0">
              <a:ea typeface="+mj-lt"/>
              <a:cs typeface="+mj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4324D20-FE23-4F3F-951A-F3CDAF2BC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235" y="2142067"/>
            <a:ext cx="11454141" cy="4296114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700" dirty="0">
                <a:ea typeface="+mn-lt"/>
                <a:cs typeface="+mn-lt"/>
              </a:rPr>
              <a:t>1. Обладатель информации имеет право:</a:t>
            </a:r>
            <a:endParaRPr lang="ru-RU" sz="1700" b="1" dirty="0">
              <a:ea typeface="+mn-lt"/>
              <a:cs typeface="+mn-lt"/>
            </a:endParaRPr>
          </a:p>
          <a:p>
            <a:pPr marL="0" indent="0"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700" dirty="0">
                <a:ea typeface="+mn-lt"/>
                <a:cs typeface="+mn-lt"/>
              </a:rPr>
              <a:t>1) направлять запрос соответствующему обладателю информации, в компетенцию которого входит предоставление запрашиваемой информации;</a:t>
            </a:r>
            <a:endParaRPr lang="ru-RU" sz="1700" dirty="0">
              <a:cs typeface="Calibri" panose="020F0502020204030204"/>
            </a:endParaRPr>
          </a:p>
          <a:p>
            <a:pPr marL="0" indent="0"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700" dirty="0">
                <a:ea typeface="+mn-lt"/>
                <a:cs typeface="+mn-lt"/>
              </a:rPr>
              <a:t>2) уточнять содержание запроса у лица, обратившегося с запросом;</a:t>
            </a:r>
            <a:endParaRPr lang="ru-RU" sz="1700" dirty="0">
              <a:cs typeface="Calibri" panose="020F0502020204030204"/>
            </a:endParaRPr>
          </a:p>
          <a:p>
            <a:pPr marL="0" indent="0"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700" dirty="0">
                <a:ea typeface="+mn-lt"/>
                <a:cs typeface="+mn-lt"/>
              </a:rPr>
              <a:t>3) отказать в предоставлении информации в случаях и по основаниям, установленными законами Республики Казахстан.</a:t>
            </a:r>
            <a:endParaRPr lang="ru-RU" sz="1700" dirty="0">
              <a:cs typeface="Calibri" panose="020F0502020204030204"/>
            </a:endParaRPr>
          </a:p>
          <a:p>
            <a:pPr marL="0" indent="0"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700" dirty="0">
                <a:ea typeface="+mn-lt"/>
                <a:cs typeface="+mn-lt"/>
              </a:rPr>
              <a:t>2. Обладатель информации обязан:</a:t>
            </a:r>
            <a:endParaRPr lang="ru-RU" sz="1700" dirty="0">
              <a:cs typeface="Calibri" panose="020F0502020204030204"/>
            </a:endParaRPr>
          </a:p>
          <a:p>
            <a:pPr marL="0" indent="0"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700" dirty="0">
                <a:ea typeface="+mn-lt"/>
                <a:cs typeface="+mn-lt"/>
              </a:rPr>
              <a:t>1) обеспечивать доступ к информации;</a:t>
            </a:r>
          </a:p>
          <a:p>
            <a:pPr marL="0" indent="0"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700" dirty="0">
                <a:ea typeface="+mn-lt"/>
                <a:cs typeface="+mn-lt"/>
              </a:rPr>
              <a:t>2) обеспечивать в рамках своих полномочий организационно-технические и другие условия, необходимые для обеспечения доступа к информации;</a:t>
            </a:r>
          </a:p>
          <a:p>
            <a:pPr marL="0" indent="0"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700" dirty="0">
                <a:ea typeface="+mn-lt"/>
                <a:cs typeface="+mn-lt"/>
              </a:rPr>
              <a:t>3) предоставлять достоверную и полную информацию;</a:t>
            </a:r>
          </a:p>
          <a:p>
            <a:pPr marL="0" indent="0"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700" dirty="0">
                <a:ea typeface="+mn-lt"/>
                <a:cs typeface="+mn-lt"/>
              </a:rPr>
              <a:t>4) обеспечивать в предоставляемой информации наличие сведений о должностном лице в объеме, достаточном для идентификации;</a:t>
            </a:r>
          </a:p>
          <a:p>
            <a:pPr marL="0" indent="0"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700" dirty="0">
                <a:ea typeface="+mn-lt"/>
                <a:cs typeface="+mn-lt"/>
              </a:rPr>
              <a:t>5) обеспечивать соблюдение установленных законом сроков предоставления информации;</a:t>
            </a:r>
            <a:endParaRPr lang="ru-RU" sz="1700" dirty="0">
              <a:cs typeface="Calibri" panose="020F0502020204030204"/>
            </a:endParaRPr>
          </a:p>
          <a:p>
            <a:pPr marL="0" indent="0"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700" dirty="0">
                <a:ea typeface="+mn-lt"/>
                <a:cs typeface="+mn-lt"/>
              </a:rPr>
              <a:t>6) вести учет, обобщение и анализ запросов;</a:t>
            </a:r>
            <a:endParaRPr lang="ru-RU" sz="1700" dirty="0">
              <a:cs typeface="Calibri" panose="020F0502020204030204"/>
            </a:endParaRPr>
          </a:p>
          <a:p>
            <a:pPr marL="0" indent="0"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700" dirty="0">
                <a:ea typeface="+mn-lt"/>
                <a:cs typeface="+mn-lt"/>
              </a:rPr>
              <a:t>7) создавать необходимые условия для инвалидов при предоставлении информации;</a:t>
            </a:r>
            <a:endParaRPr lang="ru-RU" sz="1700" dirty="0">
              <a:cs typeface="Calibri" panose="020F0502020204030204"/>
            </a:endParaRPr>
          </a:p>
          <a:p>
            <a:pPr marL="0" indent="0"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700" dirty="0">
                <a:ea typeface="+mn-lt"/>
                <a:cs typeface="+mn-lt"/>
              </a:rPr>
              <a:t>8) обеспечивать бесперебойное функционирование интернет-ресурсов, содержащих информацию;</a:t>
            </a:r>
            <a:endParaRPr lang="ru-RU" sz="1700" dirty="0">
              <a:cs typeface="Calibri" panose="020F0502020204030204"/>
            </a:endParaRPr>
          </a:p>
          <a:p>
            <a:pPr marL="0" indent="0"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700" dirty="0">
                <a:ea typeface="+mn-lt"/>
                <a:cs typeface="+mn-lt"/>
              </a:rPr>
              <a:t>9) обеспечивать повышение квалификации должностных лиц и работников в области обеспечения доступа к информации;</a:t>
            </a:r>
            <a:endParaRPr lang="ru-RU" sz="1700" dirty="0">
              <a:cs typeface="Calibri" panose="020F0502020204030204"/>
            </a:endParaRPr>
          </a:p>
          <a:p>
            <a:pPr marL="0" indent="0"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700" dirty="0">
                <a:ea typeface="+mn-lt"/>
                <a:cs typeface="+mn-lt"/>
              </a:rPr>
              <a:t>10) проводить внутренний контроль за качеством и своевременностью предоставления информации;</a:t>
            </a:r>
            <a:endParaRPr lang="ru-RU" sz="1700" dirty="0">
              <a:cs typeface="Calibri" panose="020F0502020204030204"/>
            </a:endParaRPr>
          </a:p>
          <a:p>
            <a:pPr marL="0" indent="0"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700" dirty="0">
                <a:ea typeface="+mn-lt"/>
                <a:cs typeface="+mn-lt"/>
              </a:rPr>
              <a:t>11) соблюдать </a:t>
            </a:r>
            <a:r>
              <a:rPr lang="ru-RU" sz="1700" u="sng" dirty="0">
                <a:ea typeface="+mn-lt"/>
                <a:cs typeface="+mn-lt"/>
                <a:hlinkClick r:id="rId2"/>
              </a:rPr>
              <a:t>законодательство</a:t>
            </a:r>
            <a:r>
              <a:rPr lang="ru-RU" sz="1700" dirty="0">
                <a:ea typeface="+mn-lt"/>
                <a:cs typeface="+mn-lt"/>
              </a:rPr>
              <a:t> Республики Казахстан о государственных секретах и иные охраняемые законом тайны;</a:t>
            </a:r>
            <a:endParaRPr lang="ru-RU" sz="1700" dirty="0">
              <a:cs typeface="Calibri" panose="020F0502020204030204"/>
            </a:endParaRPr>
          </a:p>
          <a:p>
            <a:pPr marL="0" indent="0"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700" dirty="0">
                <a:ea typeface="+mn-lt"/>
                <a:cs typeface="+mn-lt"/>
              </a:rPr>
              <a:t>12) размещать на постоянной основе в виде открытых данных информацию на интернет-портале открытых данных, не относящуюся к информации с ограниченным доступом;</a:t>
            </a:r>
            <a:endParaRPr lang="ru-RU" sz="1700" dirty="0">
              <a:cs typeface="Calibri" panose="020F0502020204030204"/>
            </a:endParaRPr>
          </a:p>
          <a:p>
            <a:pPr marL="0" indent="0" algn="just">
              <a:lnSpc>
                <a:spcPct val="80000"/>
              </a:lnSpc>
              <a:spcAft>
                <a:spcPts val="0"/>
              </a:spcAft>
              <a:buNone/>
            </a:pPr>
            <a:r>
              <a:rPr lang="ru-RU" sz="1700" dirty="0">
                <a:ea typeface="+mn-lt"/>
                <a:cs typeface="+mn-lt"/>
              </a:rPr>
              <a:t>13) осуществлять иные обязанности, предусмотренные настоящим Законом и законодательством Республики Казахстан.</a:t>
            </a:r>
          </a:p>
          <a:p>
            <a:pPr algn="just">
              <a:lnSpc>
                <a:spcPct val="80000"/>
              </a:lnSpc>
              <a:spcAft>
                <a:spcPts val="0"/>
              </a:spcAft>
            </a:pPr>
            <a:endParaRPr lang="ru-RU" sz="1700" dirty="0">
              <a:ea typeface="+mn-lt"/>
              <a:cs typeface="+mn-lt"/>
            </a:endParaRPr>
          </a:p>
          <a:p>
            <a:pPr>
              <a:lnSpc>
                <a:spcPct val="80000"/>
              </a:lnSpc>
              <a:spcAft>
                <a:spcPts val="0"/>
              </a:spcAft>
              <a:buNone/>
            </a:pPr>
            <a:endParaRPr lang="ru-RU" sz="17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58199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TF10001119</Template>
  <TotalTime>55</TotalTime>
  <Words>1964</Words>
  <Application>Microsoft Office PowerPoint</Application>
  <PresentationFormat>Произвольный</PresentationFormat>
  <Paragraphs>212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Celestial</vt:lpstr>
      <vt:lpstr>ЗАКОН РЕСПУБЛИКИ КАЗАХСТАН "О доступе к информации"</vt:lpstr>
      <vt:lpstr>Статья 2. Законодательство Республики Казахстан о доступе к информации</vt:lpstr>
      <vt:lpstr>Статья 3. Сфера применения настоящего Закона</vt:lpstr>
      <vt:lpstr>Статья 4. Основные принципы обеспечения доступа к информации</vt:lpstr>
      <vt:lpstr>Статья 6. Информация, доступ к которой не подлежит ограничению</vt:lpstr>
      <vt:lpstr>Статья 6. Информация, доступ к которой не подлежит ограничению</vt:lpstr>
      <vt:lpstr>Статья 7. Права и обязанности пользователя информации</vt:lpstr>
      <vt:lpstr>Статья 8. Обладатель информации</vt:lpstr>
      <vt:lpstr>Статья 9. Права и обязанности обладателя информации</vt:lpstr>
      <vt:lpstr>Статья 10. Способы обеспечения доступа к информации</vt:lpstr>
      <vt:lpstr> Статья 11. Предоставление информации по запросу</vt:lpstr>
      <vt:lpstr> Статья 11. Предоставление информации по запросу</vt:lpstr>
      <vt:lpstr> Статья 12. Размещение информации в помещениях, занимаемых обладателями информации</vt:lpstr>
      <vt:lpstr>Слайд 14</vt:lpstr>
      <vt:lpstr>Статья 16. Размещение информации на интернет-ресурсах</vt:lpstr>
      <vt:lpstr>Статья 16. Размещение информации на интернет-ресурсах</vt:lpstr>
      <vt:lpstr>Статья 16. Размещение информации на интернет-ресурсах</vt:lpstr>
      <vt:lpstr>Статья 17. Размещение информации на веб-портале «электронного правительства»</vt:lpstr>
      <vt:lpstr>Статья 17. Размещение информации на веб-портале «электронного правительства»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>User</cp:lastModifiedBy>
  <cp:revision>351</cp:revision>
  <dcterms:created xsi:type="dcterms:W3CDTF">2020-09-23T09:29:00Z</dcterms:created>
  <dcterms:modified xsi:type="dcterms:W3CDTF">2020-10-01T10:40:24Z</dcterms:modified>
</cp:coreProperties>
</file>